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7"/>
  </p:notesMasterIdLst>
  <p:sldIdLst>
    <p:sldId id="257" r:id="rId2"/>
    <p:sldId id="262" r:id="rId3"/>
    <p:sldId id="261" r:id="rId4"/>
    <p:sldId id="258" r:id="rId5"/>
    <p:sldId id="259" r:id="rId6"/>
    <p:sldId id="266" r:id="rId7"/>
    <p:sldId id="267" r:id="rId8"/>
    <p:sldId id="268" r:id="rId9"/>
    <p:sldId id="260" r:id="rId10"/>
    <p:sldId id="269" r:id="rId11"/>
    <p:sldId id="270" r:id="rId12"/>
    <p:sldId id="271" r:id="rId13"/>
    <p:sldId id="272" r:id="rId14"/>
    <p:sldId id="274" r:id="rId15"/>
    <p:sldId id="265" r:id="rId16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0071B7"/>
    <a:srgbClr val="FFFFFF"/>
    <a:srgbClr val="99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0" autoAdjust="0"/>
    <p:restoredTop sz="86033" autoAdjust="0"/>
  </p:normalViewPr>
  <p:slideViewPr>
    <p:cSldViewPr snapToGrid="0">
      <p:cViewPr varScale="1">
        <p:scale>
          <a:sx n="102" d="100"/>
          <a:sy n="102" d="100"/>
        </p:scale>
        <p:origin x="13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F222EDF2-6C4C-4554-A994-7CA36FDEEF00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BF714394-B692-44A5-B3F9-7D5B381D7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59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he-IL" dirty="0"/>
          </a:p>
          <a:p>
            <a:pPr marL="228600" indent="-228600">
              <a:buAutoNum type="arabicPeriod"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714394-B692-44A5-B3F9-7D5B381D7C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72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714394-B692-44A5-B3F9-7D5B381D7C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78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714394-B692-44A5-B3F9-7D5B381D7C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835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714394-B692-44A5-B3F9-7D5B381D7C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580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714394-B692-44A5-B3F9-7D5B381D7C0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477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714394-B692-44A5-B3F9-7D5B381D7C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883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714394-B692-44A5-B3F9-7D5B381D7C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527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714394-B692-44A5-B3F9-7D5B381D7C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299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714394-B692-44A5-B3F9-7D5B381D7C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10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714394-B692-44A5-B3F9-7D5B381D7C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472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714394-B692-44A5-B3F9-7D5B381D7C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159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714394-B692-44A5-B3F9-7D5B381D7C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260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714394-B692-44A5-B3F9-7D5B381D7C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86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D5C83C7-C67C-4F92-BC74-6943F69F94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35B80753-26D1-4F70-971E-9A5E5FCDFF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D29EDD3-085C-4EE2-8CAC-F20C147A0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5646-BAD2-45A4-9D3A-34BB3CBB6925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7B4B2E4-F8EB-455C-A95F-4A451C983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D0FE2B4-6CA8-42C3-A693-D16B07AA3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03BE-2A04-444F-A48A-C018CFCE4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34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B2346EC-E00C-42AB-844C-C286C9D25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2E44A9D3-B1F4-4EA8-9B9F-1DD5DD01D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D379B05-73ED-4E96-BEFD-0E03F4ACF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5646-BAD2-45A4-9D3A-34BB3CBB6925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CA4FACC-D751-448E-8B1B-A304EFACB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53D03BF-C642-4435-944F-C9F1B1DC9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03BE-2A04-444F-A48A-C018CFCE4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8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B069AAB4-4554-472C-B385-482E2528E2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A88D4EF4-1525-443B-8300-9D924DBE3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37AA2B9-DC82-4CFE-A1FF-481DC424B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5646-BAD2-45A4-9D3A-34BB3CBB6925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4C4BADD-8FDE-42DA-8672-A229552D2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D1CBADD-8407-4D21-8678-D80079092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03BE-2A04-444F-A48A-C018CFCE4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769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94BBD79-4966-4DF8-AF2B-93FD272E4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7A22139-985C-49C9-B92C-4452A838A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F746A6B-13A1-424B-A9B0-ABA0AD86C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5646-BAD2-45A4-9D3A-34BB3CBB6925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04FC473-86AC-46C2-BBB6-A85E87AB8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0DED47B-8AAE-4359-A5E1-8867E5F0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03BE-2A04-444F-A48A-C018CFCE4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2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DD16983-CDEC-4BCC-B906-7B0E866FF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699C3B7-39AB-496D-8CB9-994A9A54B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F913A59-FE62-4446-9B17-605CE0826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5646-BAD2-45A4-9D3A-34BB3CBB6925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95E2B4F-1708-4DDA-9F68-33BAC76E8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DEB2A8F-2F06-4525-8734-6D13D180F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03BE-2A04-444F-A48A-C018CFCE4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04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61DFF7C-CE38-4652-9991-13BA2EAC8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811D1FA-99EF-4E33-B6C6-E9B2ACF73A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7685479-B7FE-4912-A2FC-B965E8EE25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07311F3D-F51B-4415-9BEF-A966B4A05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5646-BAD2-45A4-9D3A-34BB3CBB6925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89E74A6F-AE93-4FAC-AF20-4BCDDCDCA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F51F6BAB-54C1-4E29-882C-096167089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03BE-2A04-444F-A48A-C018CFCE4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0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D6BF6E6-F1CE-4AD5-A754-458DA99DE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DBE39E16-6A52-430B-B024-63E77B242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B1ED30F5-1031-4979-B3A4-CECBBF433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2B75DB74-C92C-4A83-A31C-87CE908056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63BC16DD-01D4-45FC-A424-B8E1E8EEBE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D8131FFE-0BFE-473E-9C65-A791B8D11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5646-BAD2-45A4-9D3A-34BB3CBB6925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C40ED741-4D11-478E-8C11-F2FF16C97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0EB7C5E9-54A2-458C-9DE9-98824AC16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03BE-2A04-444F-A48A-C018CFCE4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91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C974B88-4F9A-436E-A3E9-105CEAC26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300811A0-FD13-48E1-8939-49286667F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5646-BAD2-45A4-9D3A-34BB3CBB6925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1701C384-0D5C-4AA3-9E92-4B1DA9732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3E079BED-D010-4A51-86B2-547D1526F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03BE-2A04-444F-A48A-C018CFCE4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0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A52F365A-26E2-4BCE-AE5D-893E74405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5646-BAD2-45A4-9D3A-34BB3CBB6925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A23C590A-CEE8-4B63-A1AC-6F243DA42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E4034B41-D300-42A9-88CE-D897D2FCD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03BE-2A04-444F-A48A-C018CFCE4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882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4A3193E-4AFE-4968-A8CF-AD4E7DC85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A9B6F63-AD6D-4E23-B179-575075ABB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F1216B16-389A-4159-8B79-3754CC2501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5C399DF8-0EAE-4017-B820-D2CA99383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5646-BAD2-45A4-9D3A-34BB3CBB6925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086D18CD-0323-4CDA-BA49-ED07F2B73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EC95BA0-B5E3-4923-8144-35F175C03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03BE-2A04-444F-A48A-C018CFCE4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20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16564E3-FD32-4497-A83B-46552D3CE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0D91AB7C-EBE0-4322-9135-E214FDD1FD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A0265EA7-2994-4F38-9278-217ECC33C1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F4159D29-BC17-482F-A012-AE8DFB860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5646-BAD2-45A4-9D3A-34BB3CBB6925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F793B996-E961-477A-AD8E-E693F90E7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55651282-2EC6-4248-BD15-58B911532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03BE-2A04-444F-A48A-C018CFCE4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4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245F33DD-C05C-47ED-8E12-23949DF9F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BEBA981-7280-4C1F-8A58-0749F9642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DB053DD-5FC6-4617-B0EC-CDACC68FA7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E5646-BAD2-45A4-9D3A-34BB3CBB6925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B371356-668D-4606-83D0-E1A8E5C6AF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2F6A5BC-F7B4-48D4-8412-10976A500C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D03BE-2A04-444F-A48A-C018CFCE4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88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 descr="תמונה שמכילה חוץ, אדם, מזון, דשא&#10;&#10;התיאור נוצר באופן אוטומטי">
            <a:extLst>
              <a:ext uri="{FF2B5EF4-FFF2-40B4-BE49-F238E27FC236}">
                <a16:creationId xmlns:a16="http://schemas.microsoft.com/office/drawing/2014/main" id="{1A378133-F462-4AF4-9986-00C16F584E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39"/>
          <a:stretch/>
        </p:blipFill>
        <p:spPr>
          <a:xfrm>
            <a:off x="0" y="0"/>
            <a:ext cx="8966197" cy="6858000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0E5FB287-8D55-4D50-92C9-EF906B067618}"/>
              </a:ext>
            </a:extLst>
          </p:cNvPr>
          <p:cNvSpPr/>
          <p:nvPr/>
        </p:nvSpPr>
        <p:spPr>
          <a:xfrm>
            <a:off x="7834677" y="-1"/>
            <a:ext cx="4357323" cy="6858001"/>
          </a:xfrm>
          <a:prstGeom prst="rect">
            <a:avLst/>
          </a:prstGeom>
          <a:solidFill>
            <a:srgbClr val="0071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צורה חופשית: צורה 26">
            <a:extLst>
              <a:ext uri="{FF2B5EF4-FFF2-40B4-BE49-F238E27FC236}">
                <a16:creationId xmlns:a16="http://schemas.microsoft.com/office/drawing/2014/main" id="{55DA2467-08DF-4A71-B5F9-6DA2CF12D2E7}"/>
              </a:ext>
            </a:extLst>
          </p:cNvPr>
          <p:cNvSpPr/>
          <p:nvPr/>
        </p:nvSpPr>
        <p:spPr>
          <a:xfrm>
            <a:off x="-2" y="-1"/>
            <a:ext cx="5952310" cy="6858001"/>
          </a:xfrm>
          <a:custGeom>
            <a:avLst/>
            <a:gdLst>
              <a:gd name="connsiteX0" fmla="*/ 2599510 w 5952310"/>
              <a:gd name="connsiteY0" fmla="*/ 0 h 6858001"/>
              <a:gd name="connsiteX1" fmla="*/ 2599510 w 5952310"/>
              <a:gd name="connsiteY1" fmla="*/ 1 h 6858001"/>
              <a:gd name="connsiteX2" fmla="*/ 5952310 w 5952310"/>
              <a:gd name="connsiteY2" fmla="*/ 6858001 h 6858001"/>
              <a:gd name="connsiteX3" fmla="*/ 2599510 w 5952310"/>
              <a:gd name="connsiteY3" fmla="*/ 6858001 h 6858001"/>
              <a:gd name="connsiteX4" fmla="*/ 2599510 w 5952310"/>
              <a:gd name="connsiteY4" fmla="*/ 6858000 h 6858001"/>
              <a:gd name="connsiteX5" fmla="*/ 0 w 5952310"/>
              <a:gd name="connsiteY5" fmla="*/ 6858000 h 6858001"/>
              <a:gd name="connsiteX6" fmla="*/ 0 w 5952310"/>
              <a:gd name="connsiteY6" fmla="*/ 531718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52310" h="6858001">
                <a:moveTo>
                  <a:pt x="2599510" y="0"/>
                </a:moveTo>
                <a:lnTo>
                  <a:pt x="2599510" y="1"/>
                </a:lnTo>
                <a:lnTo>
                  <a:pt x="5952310" y="6858001"/>
                </a:lnTo>
                <a:lnTo>
                  <a:pt x="2599510" y="6858001"/>
                </a:lnTo>
                <a:lnTo>
                  <a:pt x="2599510" y="6858000"/>
                </a:lnTo>
                <a:lnTo>
                  <a:pt x="0" y="6858000"/>
                </a:lnTo>
                <a:lnTo>
                  <a:pt x="0" y="531718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צורה חופשית: צורה 30">
            <a:extLst>
              <a:ext uri="{FF2B5EF4-FFF2-40B4-BE49-F238E27FC236}">
                <a16:creationId xmlns:a16="http://schemas.microsoft.com/office/drawing/2014/main" id="{4E5D0392-F8DA-49EF-9978-232B4A90F48E}"/>
              </a:ext>
            </a:extLst>
          </p:cNvPr>
          <p:cNvSpPr/>
          <p:nvPr/>
        </p:nvSpPr>
        <p:spPr>
          <a:xfrm rot="10800000">
            <a:off x="-2" y="0"/>
            <a:ext cx="2692402" cy="6858000"/>
          </a:xfrm>
          <a:custGeom>
            <a:avLst/>
            <a:gdLst>
              <a:gd name="connsiteX0" fmla="*/ 3352800 w 4484914"/>
              <a:gd name="connsiteY0" fmla="*/ 0 h 6858000"/>
              <a:gd name="connsiteX1" fmla="*/ 4484914 w 4484914"/>
              <a:gd name="connsiteY1" fmla="*/ 0 h 6858000"/>
              <a:gd name="connsiteX2" fmla="*/ 4484914 w 4484914"/>
              <a:gd name="connsiteY2" fmla="*/ 6858000 h 6858000"/>
              <a:gd name="connsiteX3" fmla="*/ 3352800 w 4484914"/>
              <a:gd name="connsiteY3" fmla="*/ 6858000 h 6858000"/>
              <a:gd name="connsiteX4" fmla="*/ 0 w 448491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4914" h="6858000">
                <a:moveTo>
                  <a:pt x="3352800" y="0"/>
                </a:moveTo>
                <a:lnTo>
                  <a:pt x="4484914" y="0"/>
                </a:lnTo>
                <a:lnTo>
                  <a:pt x="4484914" y="6858000"/>
                </a:lnTo>
                <a:lnTo>
                  <a:pt x="33528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7" name="גרפיקה 36">
            <a:extLst>
              <a:ext uri="{FF2B5EF4-FFF2-40B4-BE49-F238E27FC236}">
                <a16:creationId xmlns:a16="http://schemas.microsoft.com/office/drawing/2014/main" id="{E59DD865-6A89-4C4B-B3EA-5AADFB89B2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86002" y="401637"/>
            <a:ext cx="1537600" cy="1274763"/>
          </a:xfrm>
          <a:prstGeom prst="rect">
            <a:avLst/>
          </a:prstGeom>
        </p:spPr>
      </p:pic>
      <p:sp>
        <p:nvSpPr>
          <p:cNvPr id="3" name="צורה חופשית: צורה 2">
            <a:extLst>
              <a:ext uri="{FF2B5EF4-FFF2-40B4-BE49-F238E27FC236}">
                <a16:creationId xmlns:a16="http://schemas.microsoft.com/office/drawing/2014/main" id="{910EC20F-D0AB-472E-B436-26F301ADA6D8}"/>
              </a:ext>
            </a:extLst>
          </p:cNvPr>
          <p:cNvSpPr/>
          <p:nvPr/>
        </p:nvSpPr>
        <p:spPr>
          <a:xfrm>
            <a:off x="5142275" y="0"/>
            <a:ext cx="2692402" cy="6858000"/>
          </a:xfrm>
          <a:custGeom>
            <a:avLst/>
            <a:gdLst>
              <a:gd name="connsiteX0" fmla="*/ 3352800 w 4484914"/>
              <a:gd name="connsiteY0" fmla="*/ 0 h 6858000"/>
              <a:gd name="connsiteX1" fmla="*/ 4484914 w 4484914"/>
              <a:gd name="connsiteY1" fmla="*/ 0 h 6858000"/>
              <a:gd name="connsiteX2" fmla="*/ 4484914 w 4484914"/>
              <a:gd name="connsiteY2" fmla="*/ 6858000 h 6858000"/>
              <a:gd name="connsiteX3" fmla="*/ 3352800 w 4484914"/>
              <a:gd name="connsiteY3" fmla="*/ 6858000 h 6858000"/>
              <a:gd name="connsiteX4" fmla="*/ 0 w 448491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4914" h="6858000">
                <a:moveTo>
                  <a:pt x="3352800" y="0"/>
                </a:moveTo>
                <a:lnTo>
                  <a:pt x="4484914" y="0"/>
                </a:lnTo>
                <a:lnTo>
                  <a:pt x="4484914" y="6858000"/>
                </a:lnTo>
                <a:lnTo>
                  <a:pt x="33528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71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תיבת טקסט 39">
            <a:extLst>
              <a:ext uri="{FF2B5EF4-FFF2-40B4-BE49-F238E27FC236}">
                <a16:creationId xmlns:a16="http://schemas.microsoft.com/office/drawing/2014/main" id="{6DC5BA2C-B03B-4035-939A-C86DE5CF31C5}"/>
              </a:ext>
            </a:extLst>
          </p:cNvPr>
          <p:cNvSpPr txBox="1"/>
          <p:nvPr/>
        </p:nvSpPr>
        <p:spPr>
          <a:xfrm>
            <a:off x="5796021" y="3402205"/>
            <a:ext cx="5620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40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מכרז יועצים </a:t>
            </a:r>
          </a:p>
          <a:p>
            <a:r>
              <a:rPr lang="he-IL" sz="40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ותהליכי התקשרות </a:t>
            </a:r>
          </a:p>
        </p:txBody>
      </p: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E5D74384-07A2-42F1-949F-504370BFC625}"/>
              </a:ext>
            </a:extLst>
          </p:cNvPr>
          <p:cNvCxnSpPr>
            <a:stCxn id="3" idx="0"/>
            <a:endCxn id="3" idx="4"/>
          </p:cNvCxnSpPr>
          <p:nvPr/>
        </p:nvCxnSpPr>
        <p:spPr>
          <a:xfrm flipH="1">
            <a:off x="5142275" y="0"/>
            <a:ext cx="2012767" cy="6858000"/>
          </a:xfrm>
          <a:prstGeom prst="line">
            <a:avLst/>
          </a:prstGeom>
          <a:ln w="76200"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ישר 18">
            <a:extLst>
              <a:ext uri="{FF2B5EF4-FFF2-40B4-BE49-F238E27FC236}">
                <a16:creationId xmlns:a16="http://schemas.microsoft.com/office/drawing/2014/main" id="{0CFA4567-4B27-4E1C-9E73-519F12DB343A}"/>
              </a:ext>
            </a:extLst>
          </p:cNvPr>
          <p:cNvCxnSpPr>
            <a:cxnSpLocks/>
            <a:stCxn id="31" idx="4"/>
            <a:endCxn id="31" idx="0"/>
          </p:cNvCxnSpPr>
          <p:nvPr/>
        </p:nvCxnSpPr>
        <p:spPr>
          <a:xfrm flipH="1">
            <a:off x="679633" y="0"/>
            <a:ext cx="2012767" cy="6858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E34E8854-355C-4267-9FB4-2D13A3FB1E46}"/>
              </a:ext>
            </a:extLst>
          </p:cNvPr>
          <p:cNvSpPr txBox="1"/>
          <p:nvPr/>
        </p:nvSpPr>
        <p:spPr>
          <a:xfrm>
            <a:off x="5796021" y="808185"/>
            <a:ext cx="5620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400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כנס יועצים 21.07</a:t>
            </a:r>
          </a:p>
        </p:txBody>
      </p:sp>
    </p:spTree>
    <p:extLst>
      <p:ext uri="{BB962C8B-B14F-4D97-AF65-F5344CB8AC3E}">
        <p14:creationId xmlns:p14="http://schemas.microsoft.com/office/powerpoint/2010/main" val="3402496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4D414B51-1F8B-4A87-889F-2EDDD253791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1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E28EE321-6759-4BED-B042-B78892519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771" y="286013"/>
            <a:ext cx="9622971" cy="6285973"/>
          </a:xfrm>
          <a:prstGeom prst="rect">
            <a:avLst/>
          </a:prstGeom>
          <a:solidFill>
            <a:srgbClr val="0071B7"/>
          </a:solidFill>
          <a:ln>
            <a:noFill/>
          </a:ln>
          <a:effectLst>
            <a:outerShdw blurRad="38100" sx="101000" sy="101000" algn="ctr" rotWithShape="0">
              <a:schemeClr val="tx1">
                <a:lumMod val="95000"/>
                <a:lumOff val="5000"/>
                <a:alpha val="13000"/>
              </a:schemeClr>
            </a:outerShdw>
          </a:effectLst>
        </p:spPr>
      </p:pic>
      <p:sp>
        <p:nvSpPr>
          <p:cNvPr id="9" name="הסבר מלבני מעוגל 3">
            <a:extLst>
              <a:ext uri="{FF2B5EF4-FFF2-40B4-BE49-F238E27FC236}">
                <a16:creationId xmlns:a16="http://schemas.microsoft.com/office/drawing/2014/main" id="{CC887F5F-0E02-42A3-B22E-25EFCBE00497}"/>
              </a:ext>
            </a:extLst>
          </p:cNvPr>
          <p:cNvSpPr/>
          <p:nvPr/>
        </p:nvSpPr>
        <p:spPr>
          <a:xfrm>
            <a:off x="6787041" y="2980877"/>
            <a:ext cx="1613240" cy="896243"/>
          </a:xfrm>
          <a:prstGeom prst="wedgeEllipseCallout">
            <a:avLst>
              <a:gd name="adj1" fmla="val 52970"/>
              <a:gd name="adj2" fmla="val 45496"/>
            </a:avLst>
          </a:prstGeom>
          <a:solidFill>
            <a:srgbClr val="66CCFF"/>
          </a:solidFill>
          <a:ln w="19050">
            <a:solidFill>
              <a:srgbClr val="0071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0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כתובת מייל</a:t>
            </a:r>
            <a:endParaRPr lang="en-US" sz="2000" b="1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1" name="הסבר מלבני מעוגל 8">
            <a:extLst>
              <a:ext uri="{FF2B5EF4-FFF2-40B4-BE49-F238E27FC236}">
                <a16:creationId xmlns:a16="http://schemas.microsoft.com/office/drawing/2014/main" id="{0924C603-B7A6-4199-B08A-C3C5E8573C6F}"/>
              </a:ext>
            </a:extLst>
          </p:cNvPr>
          <p:cNvSpPr/>
          <p:nvPr/>
        </p:nvSpPr>
        <p:spPr>
          <a:xfrm>
            <a:off x="6787041" y="4627993"/>
            <a:ext cx="1613240" cy="896243"/>
          </a:xfrm>
          <a:prstGeom prst="wedgeEllipseCallout">
            <a:avLst>
              <a:gd name="adj1" fmla="val 53560"/>
              <a:gd name="adj2" fmla="val -61844"/>
            </a:avLst>
          </a:prstGeom>
          <a:solidFill>
            <a:srgbClr val="66CCFF"/>
          </a:solidFill>
          <a:ln w="19050">
            <a:solidFill>
              <a:srgbClr val="0071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0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מספר פלאפון</a:t>
            </a:r>
            <a:endParaRPr lang="en-US" sz="2000" b="1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grpSp>
        <p:nvGrpSpPr>
          <p:cNvPr id="16" name="קבוצה 15">
            <a:extLst>
              <a:ext uri="{FF2B5EF4-FFF2-40B4-BE49-F238E27FC236}">
                <a16:creationId xmlns:a16="http://schemas.microsoft.com/office/drawing/2014/main" id="{B4D84524-D899-4E6F-99C8-C8848147771A}"/>
              </a:ext>
            </a:extLst>
          </p:cNvPr>
          <p:cNvGrpSpPr/>
          <p:nvPr/>
        </p:nvGrpSpPr>
        <p:grpSpPr>
          <a:xfrm>
            <a:off x="106136" y="286013"/>
            <a:ext cx="2095500" cy="879872"/>
            <a:chOff x="45720" y="286013"/>
            <a:chExt cx="2095500" cy="879872"/>
          </a:xfrm>
        </p:grpSpPr>
        <p:pic>
          <p:nvPicPr>
            <p:cNvPr id="13" name="גרפיקה 12" descr="כוכב">
              <a:extLst>
                <a:ext uri="{FF2B5EF4-FFF2-40B4-BE49-F238E27FC236}">
                  <a16:creationId xmlns:a16="http://schemas.microsoft.com/office/drawing/2014/main" id="{D037606C-C2C8-48C0-8617-FD5CAEF3F3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838200" y="286013"/>
              <a:ext cx="510540" cy="510540"/>
            </a:xfrm>
            <a:prstGeom prst="rect">
              <a:avLst/>
            </a:prstGeom>
          </p:spPr>
        </p:pic>
        <p:sp>
          <p:nvSpPr>
            <p:cNvPr id="15" name="תיבת טקסט 14">
              <a:extLst>
                <a:ext uri="{FF2B5EF4-FFF2-40B4-BE49-F238E27FC236}">
                  <a16:creationId xmlns:a16="http://schemas.microsoft.com/office/drawing/2014/main" id="{DD3E7A76-7966-495E-94A5-9949B3328A92}"/>
                </a:ext>
              </a:extLst>
            </p:cNvPr>
            <p:cNvSpPr txBox="1"/>
            <p:nvPr/>
          </p:nvSpPr>
          <p:spPr>
            <a:xfrm>
              <a:off x="45720" y="796553"/>
              <a:ext cx="20955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he-IL" dirty="0">
                  <a:solidFill>
                    <a:schemeClr val="bg1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שמרו במועדפים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6790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4D414B51-1F8B-4A87-889F-2EDDD253791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1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C4AFAE44-5777-4D45-947D-79DE566F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806"/>
          <a:stretch/>
        </p:blipFill>
        <p:spPr>
          <a:xfrm>
            <a:off x="2750256" y="286013"/>
            <a:ext cx="9180486" cy="6285973"/>
          </a:xfrm>
          <a:prstGeom prst="rect">
            <a:avLst/>
          </a:prstGeom>
          <a:solidFill>
            <a:srgbClr val="0071B7"/>
          </a:solidFill>
          <a:ln>
            <a:noFill/>
          </a:ln>
          <a:effectLst>
            <a:outerShdw blurRad="38100" sx="101000" sy="101000" algn="ctr" rotWithShape="0">
              <a:schemeClr val="tx1">
                <a:lumMod val="95000"/>
                <a:lumOff val="5000"/>
                <a:alpha val="13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6882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4D414B51-1F8B-4A87-889F-2EDDD253791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1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CB9BE9B1-98AB-45A7-A27B-7EDFE59605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/>
        </p:blipFill>
        <p:spPr>
          <a:xfrm>
            <a:off x="3606800" y="286013"/>
            <a:ext cx="8323942" cy="6290209"/>
          </a:xfrm>
          <a:prstGeom prst="rect">
            <a:avLst/>
          </a:prstGeom>
          <a:solidFill>
            <a:srgbClr val="0071B7"/>
          </a:solidFill>
          <a:ln>
            <a:noFill/>
          </a:ln>
          <a:effectLst>
            <a:outerShdw blurRad="38100" sx="101000" sy="101000" algn="ctr" rotWithShape="0">
              <a:schemeClr val="tx1">
                <a:lumMod val="95000"/>
                <a:lumOff val="5000"/>
                <a:alpha val="13000"/>
              </a:schemeClr>
            </a:outerShdw>
          </a:effectLst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3B6D3777-3EE1-421F-830C-19DA1BC5AA6E}"/>
              </a:ext>
            </a:extLst>
          </p:cNvPr>
          <p:cNvSpPr txBox="1"/>
          <p:nvPr/>
        </p:nvSpPr>
        <p:spPr>
          <a:xfrm>
            <a:off x="863600" y="3105834"/>
            <a:ext cx="1879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6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דו"חות</a:t>
            </a:r>
          </a:p>
        </p:txBody>
      </p:sp>
    </p:spTree>
    <p:extLst>
      <p:ext uri="{BB962C8B-B14F-4D97-AF65-F5344CB8AC3E}">
        <p14:creationId xmlns:p14="http://schemas.microsoft.com/office/powerpoint/2010/main" val="102010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4D414B51-1F8B-4A87-889F-2EDDD253791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1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3B6D3777-3EE1-421F-830C-19DA1BC5AA6E}"/>
              </a:ext>
            </a:extLst>
          </p:cNvPr>
          <p:cNvSpPr txBox="1"/>
          <p:nvPr/>
        </p:nvSpPr>
        <p:spPr>
          <a:xfrm>
            <a:off x="863600" y="2551837"/>
            <a:ext cx="18796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6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צפייה בפרטי ההזמנה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D3A944F2-9B93-4FA9-B8A9-C2EDCE210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800" y="281778"/>
            <a:ext cx="8323942" cy="4157771"/>
          </a:xfrm>
          <a:prstGeom prst="rect">
            <a:avLst/>
          </a:prstGeom>
          <a:solidFill>
            <a:srgbClr val="0071B7"/>
          </a:solidFill>
          <a:ln>
            <a:noFill/>
          </a:ln>
          <a:effectLst>
            <a:outerShdw blurRad="38100" sx="101000" sy="101000" algn="ctr" rotWithShape="0">
              <a:schemeClr val="tx1">
                <a:lumMod val="95000"/>
                <a:lumOff val="5000"/>
                <a:alpha val="13000"/>
              </a:schemeClr>
            </a:outerShdw>
          </a:effectLst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54387A0F-CA54-4FBC-8586-CF15A34A02A4}"/>
              </a:ext>
            </a:extLst>
          </p:cNvPr>
          <p:cNvSpPr/>
          <p:nvPr/>
        </p:nvSpPr>
        <p:spPr>
          <a:xfrm>
            <a:off x="3606800" y="4439549"/>
            <a:ext cx="8323942" cy="21366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sx="101000" sy="101000" algn="ctr" rotWithShape="0">
              <a:schemeClr val="tx1">
                <a:lumMod val="95000"/>
                <a:lumOff val="5000"/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98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CB9BE9B1-98AB-45A7-A27B-7EDFE59605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0050"/>
          <a:stretch/>
        </p:blipFill>
        <p:spPr>
          <a:xfrm>
            <a:off x="940268" y="2801538"/>
            <a:ext cx="10311465" cy="1554562"/>
          </a:xfrm>
          <a:prstGeom prst="rect">
            <a:avLst/>
          </a:prstGeom>
          <a:solidFill>
            <a:srgbClr val="0071B7"/>
          </a:solidFill>
          <a:ln>
            <a:noFill/>
          </a:ln>
          <a:effectLst>
            <a:outerShdw blurRad="38100" sx="101000" sy="101000" algn="ctr" rotWithShape="0">
              <a:schemeClr val="tx1">
                <a:lumMod val="95000"/>
                <a:lumOff val="5000"/>
                <a:alpha val="13000"/>
              </a:schemeClr>
            </a:outerShdw>
          </a:effectLst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59D00C89-28E9-41F3-9F37-BBE87F895C92}"/>
              </a:ext>
            </a:extLst>
          </p:cNvPr>
          <p:cNvSpPr txBox="1"/>
          <p:nvPr/>
        </p:nvSpPr>
        <p:spPr>
          <a:xfrm>
            <a:off x="940268" y="1821934"/>
            <a:ext cx="1031146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אנחנו כאן</a:t>
            </a:r>
          </a:p>
        </p:txBody>
      </p:sp>
      <p:pic>
        <p:nvPicPr>
          <p:cNvPr id="4" name="גרפיקה 3">
            <a:extLst>
              <a:ext uri="{FF2B5EF4-FFF2-40B4-BE49-F238E27FC236}">
                <a16:creationId xmlns:a16="http://schemas.microsoft.com/office/drawing/2014/main" id="{0078BEDF-EA49-4144-97AF-E525693A7D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38180" y="6107451"/>
            <a:ext cx="731721" cy="606641"/>
          </a:xfrm>
          <a:prstGeom prst="rect">
            <a:avLst/>
          </a:prstGeom>
        </p:spPr>
      </p:pic>
      <p:sp>
        <p:nvSpPr>
          <p:cNvPr id="10" name="מלבן 9">
            <a:extLst>
              <a:ext uri="{FF2B5EF4-FFF2-40B4-BE49-F238E27FC236}">
                <a16:creationId xmlns:a16="http://schemas.microsoft.com/office/drawing/2014/main" id="{E7CED8D2-4FB6-42A7-A3F6-12E94C91F007}"/>
              </a:ext>
            </a:extLst>
          </p:cNvPr>
          <p:cNvSpPr/>
          <p:nvPr/>
        </p:nvSpPr>
        <p:spPr>
          <a:xfrm>
            <a:off x="415090" y="0"/>
            <a:ext cx="880180" cy="880180"/>
          </a:xfrm>
          <a:prstGeom prst="rect">
            <a:avLst/>
          </a:prstGeom>
          <a:gradFill>
            <a:gsLst>
              <a:gs pos="0">
                <a:srgbClr val="66CCFF"/>
              </a:gs>
              <a:gs pos="76000">
                <a:srgbClr val="0071B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גרפיקה 11" descr="מעטפה פתוחה">
            <a:extLst>
              <a:ext uri="{FF2B5EF4-FFF2-40B4-BE49-F238E27FC236}">
                <a16:creationId xmlns:a16="http://schemas.microsoft.com/office/drawing/2014/main" id="{AE9AFEF5-E81F-40A2-8A32-2293F8779BF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32015" y="116925"/>
            <a:ext cx="646331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675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51E0B9E2-1335-4FBE-B9DA-1FB82ECD915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1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גרפיקה 2">
            <a:extLst>
              <a:ext uri="{FF2B5EF4-FFF2-40B4-BE49-F238E27FC236}">
                <a16:creationId xmlns:a16="http://schemas.microsoft.com/office/drawing/2014/main" id="{22E91055-92B6-4719-BD32-82ABB03B0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38180" y="6107451"/>
            <a:ext cx="731721" cy="606641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4A254579-880D-4C10-9986-523FE566E2FA}"/>
              </a:ext>
            </a:extLst>
          </p:cNvPr>
          <p:cNvSpPr txBox="1"/>
          <p:nvPr/>
        </p:nvSpPr>
        <p:spPr>
          <a:xfrm>
            <a:off x="2153920" y="2967335"/>
            <a:ext cx="7884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54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שאלות?</a:t>
            </a:r>
            <a:endParaRPr lang="en-US" sz="5400" b="1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E44F7654-42FA-425A-8A6A-E16F93999067}"/>
              </a:ext>
            </a:extLst>
          </p:cNvPr>
          <p:cNvCxnSpPr>
            <a:cxnSpLocks/>
          </p:cNvCxnSpPr>
          <p:nvPr/>
        </p:nvCxnSpPr>
        <p:spPr>
          <a:xfrm>
            <a:off x="2153920" y="2457450"/>
            <a:ext cx="7884160" cy="0"/>
          </a:xfrm>
          <a:prstGeom prst="line">
            <a:avLst/>
          </a:prstGeom>
          <a:ln w="76200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ישר 6">
            <a:extLst>
              <a:ext uri="{FF2B5EF4-FFF2-40B4-BE49-F238E27FC236}">
                <a16:creationId xmlns:a16="http://schemas.microsoft.com/office/drawing/2014/main" id="{8C07CFDC-1E3E-4217-B88A-CE9F72271F1E}"/>
              </a:ext>
            </a:extLst>
          </p:cNvPr>
          <p:cNvCxnSpPr>
            <a:cxnSpLocks/>
          </p:cNvCxnSpPr>
          <p:nvPr/>
        </p:nvCxnSpPr>
        <p:spPr>
          <a:xfrm>
            <a:off x="2153920" y="4400550"/>
            <a:ext cx="7884160" cy="0"/>
          </a:xfrm>
          <a:prstGeom prst="line">
            <a:avLst/>
          </a:prstGeom>
          <a:ln w="76200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673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 descr="תמונה שמכילה מחשב נישא, אדם, מחשב, מקורה&#10;&#10;התיאור נוצר באופן אוטומטי">
            <a:extLst>
              <a:ext uri="{FF2B5EF4-FFF2-40B4-BE49-F238E27FC236}">
                <a16:creationId xmlns:a16="http://schemas.microsoft.com/office/drawing/2014/main" id="{B7FC3569-C0D4-4F9B-90DB-FCE065201A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959" r="27207"/>
          <a:stretch/>
        </p:blipFill>
        <p:spPr>
          <a:xfrm>
            <a:off x="0" y="0"/>
            <a:ext cx="4401499" cy="6858000"/>
          </a:xfrm>
          <a:custGeom>
            <a:avLst/>
            <a:gdLst>
              <a:gd name="connsiteX0" fmla="*/ 0 w 4401499"/>
              <a:gd name="connsiteY0" fmla="*/ 0 h 6858000"/>
              <a:gd name="connsiteX1" fmla="*/ 3312850 w 4401499"/>
              <a:gd name="connsiteY1" fmla="*/ 0 h 6858000"/>
              <a:gd name="connsiteX2" fmla="*/ 3312851 w 4401499"/>
              <a:gd name="connsiteY2" fmla="*/ 0 h 6858000"/>
              <a:gd name="connsiteX3" fmla="*/ 4401499 w 4401499"/>
              <a:gd name="connsiteY3" fmla="*/ 0 h 6858000"/>
              <a:gd name="connsiteX4" fmla="*/ 3312851 w 4401499"/>
              <a:gd name="connsiteY4" fmla="*/ 6857994 h 6858000"/>
              <a:gd name="connsiteX5" fmla="*/ 3312851 w 4401499"/>
              <a:gd name="connsiteY5" fmla="*/ 6858000 h 6858000"/>
              <a:gd name="connsiteX6" fmla="*/ 3312850 w 4401499"/>
              <a:gd name="connsiteY6" fmla="*/ 6858000 h 6858000"/>
              <a:gd name="connsiteX7" fmla="*/ 0 w 440149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01499" h="6858000">
                <a:moveTo>
                  <a:pt x="0" y="0"/>
                </a:moveTo>
                <a:lnTo>
                  <a:pt x="3312850" y="0"/>
                </a:lnTo>
                <a:lnTo>
                  <a:pt x="3312851" y="0"/>
                </a:lnTo>
                <a:lnTo>
                  <a:pt x="4401499" y="0"/>
                </a:lnTo>
                <a:lnTo>
                  <a:pt x="3312851" y="6857994"/>
                </a:lnTo>
                <a:lnTo>
                  <a:pt x="3312851" y="6858000"/>
                </a:lnTo>
                <a:lnTo>
                  <a:pt x="331285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cxnSp>
        <p:nvCxnSpPr>
          <p:cNvPr id="32" name="מחבר ישר 31">
            <a:extLst>
              <a:ext uri="{FF2B5EF4-FFF2-40B4-BE49-F238E27FC236}">
                <a16:creationId xmlns:a16="http://schemas.microsoft.com/office/drawing/2014/main" id="{66CFAC49-347E-4905-B7FF-1E0072E8C928}"/>
              </a:ext>
            </a:extLst>
          </p:cNvPr>
          <p:cNvCxnSpPr>
            <a:cxnSpLocks/>
          </p:cNvCxnSpPr>
          <p:nvPr/>
        </p:nvCxnSpPr>
        <p:spPr>
          <a:xfrm flipH="1">
            <a:off x="3312851" y="0"/>
            <a:ext cx="1088649" cy="6858000"/>
          </a:xfrm>
          <a:prstGeom prst="line">
            <a:avLst/>
          </a:prstGeom>
          <a:ln w="57150">
            <a:solidFill>
              <a:srgbClr val="0071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3F287C9B-2490-4B8E-AAA4-6957B9335732}"/>
              </a:ext>
            </a:extLst>
          </p:cNvPr>
          <p:cNvSpPr txBox="1"/>
          <p:nvPr/>
        </p:nvSpPr>
        <p:spPr>
          <a:xfrm>
            <a:off x="415090" y="447228"/>
            <a:ext cx="1120540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מכרז יועצים תחום הבינוי - סיכום </a:t>
            </a:r>
          </a:p>
        </p:txBody>
      </p:sp>
      <p:cxnSp>
        <p:nvCxnSpPr>
          <p:cNvPr id="13" name="מחבר ישר 12">
            <a:extLst>
              <a:ext uri="{FF2B5EF4-FFF2-40B4-BE49-F238E27FC236}">
                <a16:creationId xmlns:a16="http://schemas.microsoft.com/office/drawing/2014/main" id="{07C34C95-D32B-4AF9-BB59-FC5342437934}"/>
              </a:ext>
            </a:extLst>
          </p:cNvPr>
          <p:cNvCxnSpPr/>
          <p:nvPr/>
        </p:nvCxnSpPr>
        <p:spPr>
          <a:xfrm flipH="1">
            <a:off x="415090" y="1167063"/>
            <a:ext cx="1111116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BFD2C3DA-435E-4D67-84FB-6E7CF85CD7D4}"/>
              </a:ext>
            </a:extLst>
          </p:cNvPr>
          <p:cNvSpPr txBox="1"/>
          <p:nvPr/>
        </p:nvSpPr>
        <p:spPr>
          <a:xfrm>
            <a:off x="4216400" y="2097028"/>
            <a:ext cx="7404099" cy="3080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66CCFF"/>
              </a:buClr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פרסום המכרז 14/03/2019 תאריך סגירת המכרז 19/06/2019</a:t>
            </a:r>
          </a:p>
          <a:p>
            <a:pPr marL="285750" indent="-285750">
              <a:lnSpc>
                <a:spcPct val="200000"/>
              </a:lnSpc>
              <a:buClr>
                <a:srgbClr val="66CCFF"/>
              </a:buClr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שליחת תוצאות 26/02/2020</a:t>
            </a:r>
          </a:p>
          <a:p>
            <a:pPr marL="285750" indent="-285750">
              <a:lnSpc>
                <a:spcPct val="200000"/>
              </a:lnSpc>
              <a:buClr>
                <a:srgbClr val="66CCFF"/>
              </a:buClr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10 תתי תחומים בתחום הבינוי </a:t>
            </a:r>
          </a:p>
          <a:p>
            <a:pPr marL="285750" indent="-285750">
              <a:lnSpc>
                <a:spcPct val="200000"/>
              </a:lnSpc>
              <a:buClr>
                <a:srgbClr val="66CCFF"/>
              </a:buClr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49 יועצים </a:t>
            </a:r>
          </a:p>
          <a:p>
            <a:pPr marL="285750" indent="-285750">
              <a:lnSpc>
                <a:spcPct val="200000"/>
              </a:lnSpc>
              <a:buClr>
                <a:srgbClr val="66CCFF"/>
              </a:buClr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שני מאגרים ( מערכתי, שוטף)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AAC3642D-3EA4-4032-AB09-43E348B0A23D}"/>
              </a:ext>
            </a:extLst>
          </p:cNvPr>
          <p:cNvSpPr/>
          <p:nvPr/>
        </p:nvSpPr>
        <p:spPr>
          <a:xfrm>
            <a:off x="415090" y="0"/>
            <a:ext cx="880180" cy="880180"/>
          </a:xfrm>
          <a:prstGeom prst="rect">
            <a:avLst/>
          </a:prstGeom>
          <a:gradFill>
            <a:gsLst>
              <a:gs pos="0">
                <a:srgbClr val="66CCFF"/>
              </a:gs>
              <a:gs pos="76000">
                <a:srgbClr val="0071B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גרפיקה 6">
            <a:extLst>
              <a:ext uri="{FF2B5EF4-FFF2-40B4-BE49-F238E27FC236}">
                <a16:creationId xmlns:a16="http://schemas.microsoft.com/office/drawing/2014/main" id="{41D012D9-5ECB-4775-B196-BE17CE5BE7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38180" y="6107451"/>
            <a:ext cx="731721" cy="606641"/>
          </a:xfrm>
          <a:prstGeom prst="rect">
            <a:avLst/>
          </a:prstGeom>
        </p:spPr>
      </p:pic>
      <p:pic>
        <p:nvPicPr>
          <p:cNvPr id="2" name="גרפיקה 1" descr="מעטפה פתוחה">
            <a:extLst>
              <a:ext uri="{FF2B5EF4-FFF2-40B4-BE49-F238E27FC236}">
                <a16:creationId xmlns:a16="http://schemas.microsoft.com/office/drawing/2014/main" id="{685BB56C-D15C-4D47-A539-429F9070BF0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32015" y="116925"/>
            <a:ext cx="646331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650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3F287C9B-2490-4B8E-AAA4-6957B9335732}"/>
              </a:ext>
            </a:extLst>
          </p:cNvPr>
          <p:cNvSpPr txBox="1"/>
          <p:nvPr/>
        </p:nvSpPr>
        <p:spPr>
          <a:xfrm>
            <a:off x="415090" y="447228"/>
            <a:ext cx="1120540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יועצים תחום בינוי - סיכום</a:t>
            </a:r>
          </a:p>
        </p:txBody>
      </p:sp>
      <p:cxnSp>
        <p:nvCxnSpPr>
          <p:cNvPr id="13" name="מחבר ישר 12">
            <a:extLst>
              <a:ext uri="{FF2B5EF4-FFF2-40B4-BE49-F238E27FC236}">
                <a16:creationId xmlns:a16="http://schemas.microsoft.com/office/drawing/2014/main" id="{07C34C95-D32B-4AF9-BB59-FC5342437934}"/>
              </a:ext>
            </a:extLst>
          </p:cNvPr>
          <p:cNvCxnSpPr/>
          <p:nvPr/>
        </p:nvCxnSpPr>
        <p:spPr>
          <a:xfrm flipH="1">
            <a:off x="415090" y="1167063"/>
            <a:ext cx="1111116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מלבן 3">
            <a:extLst>
              <a:ext uri="{FF2B5EF4-FFF2-40B4-BE49-F238E27FC236}">
                <a16:creationId xmlns:a16="http://schemas.microsoft.com/office/drawing/2014/main" id="{5C80C8C5-0037-4410-A831-A923FA74909F}"/>
              </a:ext>
            </a:extLst>
          </p:cNvPr>
          <p:cNvSpPr/>
          <p:nvPr/>
        </p:nvSpPr>
        <p:spPr>
          <a:xfrm>
            <a:off x="415090" y="0"/>
            <a:ext cx="880180" cy="880180"/>
          </a:xfrm>
          <a:prstGeom prst="rect">
            <a:avLst/>
          </a:prstGeom>
          <a:gradFill>
            <a:gsLst>
              <a:gs pos="0">
                <a:srgbClr val="66CCFF"/>
              </a:gs>
              <a:gs pos="76000">
                <a:srgbClr val="0071B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גרפיקה 5">
            <a:extLst>
              <a:ext uri="{FF2B5EF4-FFF2-40B4-BE49-F238E27FC236}">
                <a16:creationId xmlns:a16="http://schemas.microsoft.com/office/drawing/2014/main" id="{C21D2469-CAC8-49B6-9CE7-06FC198DCE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8180" y="6107451"/>
            <a:ext cx="731721" cy="606641"/>
          </a:xfrm>
          <a:prstGeom prst="rect">
            <a:avLst/>
          </a:prstGeom>
        </p:spPr>
      </p:pic>
      <p:graphicFrame>
        <p:nvGraphicFramePr>
          <p:cNvPr id="9" name="מציין מיקום תוכן 4">
            <a:extLst>
              <a:ext uri="{FF2B5EF4-FFF2-40B4-BE49-F238E27FC236}">
                <a16:creationId xmlns:a16="http://schemas.microsoft.com/office/drawing/2014/main" id="{2AB0A8E9-5C20-4127-820E-BF5C875084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636799"/>
              </p:ext>
            </p:extLst>
          </p:nvPr>
        </p:nvGraphicFramePr>
        <p:xfrm>
          <a:off x="518652" y="1646072"/>
          <a:ext cx="11154696" cy="4248000"/>
        </p:xfrm>
        <a:graphic>
          <a:graphicData uri="http://schemas.openxmlformats.org/drawingml/2006/table">
            <a:tbl>
              <a:tblPr rtl="1">
                <a:tableStyleId>{5940675A-B579-460E-94D1-54222C63F5DA}</a:tableStyleId>
              </a:tblPr>
              <a:tblGrid>
                <a:gridCol w="3718232">
                  <a:extLst>
                    <a:ext uri="{9D8B030D-6E8A-4147-A177-3AD203B41FA5}">
                      <a16:colId xmlns:a16="http://schemas.microsoft.com/office/drawing/2014/main" val="551021582"/>
                    </a:ext>
                  </a:extLst>
                </a:gridCol>
                <a:gridCol w="3718232">
                  <a:extLst>
                    <a:ext uri="{9D8B030D-6E8A-4147-A177-3AD203B41FA5}">
                      <a16:colId xmlns:a16="http://schemas.microsoft.com/office/drawing/2014/main" val="350565563"/>
                    </a:ext>
                  </a:extLst>
                </a:gridCol>
                <a:gridCol w="3718232">
                  <a:extLst>
                    <a:ext uri="{9D8B030D-6E8A-4147-A177-3AD203B41FA5}">
                      <a16:colId xmlns:a16="http://schemas.microsoft.com/office/drawing/2014/main" val="2521894916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20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תת תחום</a:t>
                      </a:r>
                      <a:endParaRPr lang="he-IL" sz="20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20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יועצים במאגר המערכתי</a:t>
                      </a:r>
                      <a:endParaRPr lang="he-IL" sz="20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20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יועצים במאגר השוטף</a:t>
                      </a:r>
                      <a:endParaRPr lang="he-IL" sz="20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98796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6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אדריכלות מבנים</a:t>
                      </a:r>
                      <a:endParaRPr lang="he-IL" sz="16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13</a:t>
                      </a:r>
                      <a:endParaRPr lang="en-US" sz="16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394158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6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אדריכלות נוף</a:t>
                      </a:r>
                      <a:endParaRPr lang="he-IL" sz="16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71227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6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אדריכלות עיצוב פנים</a:t>
                      </a:r>
                      <a:endParaRPr lang="he-IL" sz="16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201505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6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הנדסה אזרחית</a:t>
                      </a:r>
                      <a:endParaRPr lang="he-IL" sz="16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16</a:t>
                      </a:r>
                      <a:endParaRPr lang="en-US" sz="16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662037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6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הנדסת חשמל</a:t>
                      </a:r>
                      <a:endParaRPr lang="he-IL" sz="16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591834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6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מפקח בנייה</a:t>
                      </a:r>
                      <a:endParaRPr lang="he-IL" sz="16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234082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6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שמאות מקרקעין</a:t>
                      </a:r>
                      <a:endParaRPr lang="he-IL" sz="16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470534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6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תכנון מערכות מיזוג אויר</a:t>
                      </a:r>
                      <a:endParaRPr lang="he-IL" sz="16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932227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6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תכנון מטבחים מוסדיים </a:t>
                      </a:r>
                      <a:endParaRPr lang="he-IL" sz="16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0</a:t>
                      </a:r>
                      <a:endParaRPr lang="en-US" sz="16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671512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6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תכנון מעליות </a:t>
                      </a:r>
                      <a:endParaRPr lang="he-IL" sz="16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0</a:t>
                      </a:r>
                      <a:endParaRPr lang="en-US" sz="16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5622694"/>
                  </a:ext>
                </a:extLst>
              </a:tr>
            </a:tbl>
          </a:graphicData>
        </a:graphic>
      </p:graphicFrame>
      <p:pic>
        <p:nvPicPr>
          <p:cNvPr id="2" name="גרפיקה 1" descr="מעטפה פתוחה">
            <a:extLst>
              <a:ext uri="{FF2B5EF4-FFF2-40B4-BE49-F238E27FC236}">
                <a16:creationId xmlns:a16="http://schemas.microsoft.com/office/drawing/2014/main" id="{6ED4A42C-8C23-40DF-80DF-FA8049AEBF2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32015" y="116925"/>
            <a:ext cx="646331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41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3F287C9B-2490-4B8E-AAA4-6957B9335732}"/>
              </a:ext>
            </a:extLst>
          </p:cNvPr>
          <p:cNvSpPr txBox="1"/>
          <p:nvPr/>
        </p:nvSpPr>
        <p:spPr>
          <a:xfrm>
            <a:off x="415090" y="447228"/>
            <a:ext cx="1120540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מאגרי יועצים</a:t>
            </a:r>
          </a:p>
        </p:txBody>
      </p:sp>
      <p:cxnSp>
        <p:nvCxnSpPr>
          <p:cNvPr id="13" name="מחבר ישר 12">
            <a:extLst>
              <a:ext uri="{FF2B5EF4-FFF2-40B4-BE49-F238E27FC236}">
                <a16:creationId xmlns:a16="http://schemas.microsoft.com/office/drawing/2014/main" id="{07C34C95-D32B-4AF9-BB59-FC5342437934}"/>
              </a:ext>
            </a:extLst>
          </p:cNvPr>
          <p:cNvCxnSpPr>
            <a:cxnSpLocks/>
          </p:cNvCxnSpPr>
          <p:nvPr/>
        </p:nvCxnSpPr>
        <p:spPr>
          <a:xfrm flipH="1">
            <a:off x="415090" y="1167063"/>
            <a:ext cx="1111116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מלבן 15">
            <a:extLst>
              <a:ext uri="{FF2B5EF4-FFF2-40B4-BE49-F238E27FC236}">
                <a16:creationId xmlns:a16="http://schemas.microsoft.com/office/drawing/2014/main" id="{E51D95E0-0D73-4416-A1EA-F22B764323A1}"/>
              </a:ext>
            </a:extLst>
          </p:cNvPr>
          <p:cNvSpPr/>
          <p:nvPr/>
        </p:nvSpPr>
        <p:spPr>
          <a:xfrm>
            <a:off x="6312560" y="1841041"/>
            <a:ext cx="5053940" cy="38487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sx="101000" sy="101000" algn="ctr" rotWithShape="0">
              <a:schemeClr val="tx1">
                <a:lumMod val="95000"/>
                <a:lumOff val="5000"/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he-IL" sz="2800" b="1" dirty="0">
                <a:solidFill>
                  <a:srgbClr val="0071B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מאגר מערכתי</a:t>
            </a:r>
          </a:p>
          <a:p>
            <a:pPr lvl="0" algn="ctr" rtl="1"/>
            <a:endParaRPr lang="he-IL" sz="2400" b="1" dirty="0">
              <a:solidFill>
                <a:schemeClr val="tx1">
                  <a:lumMod val="85000"/>
                  <a:lumOff val="1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0" algn="ctr" rtl="1"/>
            <a:r>
              <a:rPr lang="he-I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יועצים שקיבלו את הציון הגבוה 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0" algn="ctr" rtl="1"/>
            <a:r>
              <a:rPr lang="he-I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בתת תחום בו הם זכו הציון המשוקלל 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0" algn="ctr" rtl="1"/>
            <a:r>
              <a:rPr lang="he-I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הוא 70% איכות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he-I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(ראיון אישי והמלצות) 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0" algn="ctr" rtl="1"/>
            <a:r>
              <a:rPr lang="he-I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30% הצעת מחיר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0" algn="ctr" rtl="1"/>
            <a:endParaRPr lang="he-IL" sz="2000" dirty="0">
              <a:solidFill>
                <a:schemeClr val="tx1">
                  <a:lumMod val="85000"/>
                  <a:lumOff val="1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7" name="מלבן 16">
            <a:extLst>
              <a:ext uri="{FF2B5EF4-FFF2-40B4-BE49-F238E27FC236}">
                <a16:creationId xmlns:a16="http://schemas.microsoft.com/office/drawing/2014/main" id="{3F38D17B-F97E-4956-BAEB-5B08F4CF3A97}"/>
              </a:ext>
            </a:extLst>
          </p:cNvPr>
          <p:cNvSpPr/>
          <p:nvPr/>
        </p:nvSpPr>
        <p:spPr>
          <a:xfrm>
            <a:off x="825500" y="1841041"/>
            <a:ext cx="5053940" cy="38487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sx="101000" sy="101000" algn="ctr" rotWithShape="0">
              <a:schemeClr val="tx1">
                <a:lumMod val="95000"/>
                <a:lumOff val="5000"/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he-IL" sz="2800" b="1" dirty="0">
                <a:solidFill>
                  <a:srgbClr val="0071B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מאגר שוטף</a:t>
            </a:r>
          </a:p>
          <a:p>
            <a:pPr lvl="0" algn="ctr" rtl="1"/>
            <a:endParaRPr lang="he-IL" sz="2400" b="1" dirty="0">
              <a:solidFill>
                <a:schemeClr val="tx1">
                  <a:lumMod val="85000"/>
                  <a:lumOff val="1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0" algn="ctr" rtl="1"/>
            <a:r>
              <a:rPr lang="he-I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יועצים שזכו להיכלל במאגר היועצים כולל היועצים מהמאגר המערכתי 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0" algn="ctr" rtl="1"/>
            <a:r>
              <a:rPr lang="he-I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תוכן התפקיד הוא ליווי ובקרה אחר תכנון, 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0" algn="ctr" rtl="1"/>
            <a:r>
              <a:rPr lang="he-I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ניהול וביצוע פרויקטי בינוי על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-</a:t>
            </a:r>
            <a:r>
              <a:rPr lang="he-I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ידי גופים המקבלים מימון מקרנות ביטוח לאומי</a:t>
            </a:r>
          </a:p>
        </p:txBody>
      </p:sp>
      <p:sp>
        <p:nvSpPr>
          <p:cNvPr id="38" name="מלבן 37">
            <a:extLst>
              <a:ext uri="{FF2B5EF4-FFF2-40B4-BE49-F238E27FC236}">
                <a16:creationId xmlns:a16="http://schemas.microsoft.com/office/drawing/2014/main" id="{29F0F20C-7EB9-424C-9F05-B63D5221B9FE}"/>
              </a:ext>
            </a:extLst>
          </p:cNvPr>
          <p:cNvSpPr/>
          <p:nvPr/>
        </p:nvSpPr>
        <p:spPr>
          <a:xfrm>
            <a:off x="415090" y="0"/>
            <a:ext cx="880180" cy="880180"/>
          </a:xfrm>
          <a:prstGeom prst="rect">
            <a:avLst/>
          </a:prstGeom>
          <a:gradFill>
            <a:gsLst>
              <a:gs pos="0">
                <a:srgbClr val="66CCFF"/>
              </a:gs>
              <a:gs pos="76000">
                <a:srgbClr val="0071B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גרפיקה 43">
            <a:extLst>
              <a:ext uri="{FF2B5EF4-FFF2-40B4-BE49-F238E27FC236}">
                <a16:creationId xmlns:a16="http://schemas.microsoft.com/office/drawing/2014/main" id="{94324858-EA43-4674-8CE7-46196B3D7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8180" y="6107451"/>
            <a:ext cx="731721" cy="606641"/>
          </a:xfrm>
          <a:prstGeom prst="rect">
            <a:avLst/>
          </a:prstGeom>
        </p:spPr>
      </p:pic>
      <p:pic>
        <p:nvPicPr>
          <p:cNvPr id="2" name="גרפיקה 1" descr="מעטפה פתוחה">
            <a:extLst>
              <a:ext uri="{FF2B5EF4-FFF2-40B4-BE49-F238E27FC236}">
                <a16:creationId xmlns:a16="http://schemas.microsoft.com/office/drawing/2014/main" id="{36EE1963-FA7F-4B65-9928-F7C4655BBEE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32015" y="116925"/>
            <a:ext cx="646331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737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3F287C9B-2490-4B8E-AAA4-6957B9335732}"/>
              </a:ext>
            </a:extLst>
          </p:cNvPr>
          <p:cNvSpPr txBox="1"/>
          <p:nvPr/>
        </p:nvSpPr>
        <p:spPr>
          <a:xfrm>
            <a:off x="415090" y="447228"/>
            <a:ext cx="1120540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תפקיד היועץ – מרכיבי התפקיד</a:t>
            </a:r>
          </a:p>
        </p:txBody>
      </p:sp>
      <p:cxnSp>
        <p:nvCxnSpPr>
          <p:cNvPr id="13" name="מחבר ישר 12">
            <a:extLst>
              <a:ext uri="{FF2B5EF4-FFF2-40B4-BE49-F238E27FC236}">
                <a16:creationId xmlns:a16="http://schemas.microsoft.com/office/drawing/2014/main" id="{07C34C95-D32B-4AF9-BB59-FC5342437934}"/>
              </a:ext>
            </a:extLst>
          </p:cNvPr>
          <p:cNvCxnSpPr/>
          <p:nvPr/>
        </p:nvCxnSpPr>
        <p:spPr>
          <a:xfrm flipH="1">
            <a:off x="415090" y="1167063"/>
            <a:ext cx="1111116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מלבן 43">
            <a:extLst>
              <a:ext uri="{FF2B5EF4-FFF2-40B4-BE49-F238E27FC236}">
                <a16:creationId xmlns:a16="http://schemas.microsoft.com/office/drawing/2014/main" id="{C590E2A1-C463-4413-9E63-BC8E3B1A742C}"/>
              </a:ext>
            </a:extLst>
          </p:cNvPr>
          <p:cNvSpPr/>
          <p:nvPr/>
        </p:nvSpPr>
        <p:spPr>
          <a:xfrm>
            <a:off x="415090" y="0"/>
            <a:ext cx="880180" cy="880180"/>
          </a:xfrm>
          <a:prstGeom prst="rect">
            <a:avLst/>
          </a:prstGeom>
          <a:gradFill>
            <a:gsLst>
              <a:gs pos="0">
                <a:srgbClr val="66CCFF"/>
              </a:gs>
              <a:gs pos="76000">
                <a:srgbClr val="0071B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גרפיקה 47">
            <a:extLst>
              <a:ext uri="{FF2B5EF4-FFF2-40B4-BE49-F238E27FC236}">
                <a16:creationId xmlns:a16="http://schemas.microsoft.com/office/drawing/2014/main" id="{15762EAD-2887-4A05-937D-0E6EF2544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8180" y="6107451"/>
            <a:ext cx="731721" cy="606641"/>
          </a:xfrm>
          <a:prstGeom prst="rect">
            <a:avLst/>
          </a:prstGeom>
        </p:spPr>
      </p:pic>
      <p:sp>
        <p:nvSpPr>
          <p:cNvPr id="33" name="תיבת טקסט 32">
            <a:extLst>
              <a:ext uri="{FF2B5EF4-FFF2-40B4-BE49-F238E27FC236}">
                <a16:creationId xmlns:a16="http://schemas.microsoft.com/office/drawing/2014/main" id="{C674A3E7-B967-46CB-BD86-A4F67A320558}"/>
              </a:ext>
            </a:extLst>
          </p:cNvPr>
          <p:cNvSpPr txBox="1"/>
          <p:nvPr/>
        </p:nvSpPr>
        <p:spPr>
          <a:xfrm>
            <a:off x="415090" y="1332013"/>
            <a:ext cx="112054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ליווי תכנון, ניהול וביצוע פרויקט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7C9F2DB2-B4BA-4E3C-AEE5-D491DC8AA1D6}"/>
              </a:ext>
            </a:extLst>
          </p:cNvPr>
          <p:cNvSpPr/>
          <p:nvPr/>
        </p:nvSpPr>
        <p:spPr>
          <a:xfrm>
            <a:off x="9448178" y="2304734"/>
            <a:ext cx="2078075" cy="1564502"/>
          </a:xfrm>
          <a:prstGeom prst="rect">
            <a:avLst/>
          </a:prstGeom>
          <a:solidFill>
            <a:srgbClr val="0071B7"/>
          </a:solidFill>
          <a:ln>
            <a:noFill/>
          </a:ln>
          <a:effectLst>
            <a:outerShdw blurRad="38100" sx="101000" sy="101000" algn="ctr" rotWithShape="0">
              <a:schemeClr val="tx1">
                <a:lumMod val="95000"/>
                <a:lumOff val="5000"/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he-IL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בדיקות היתכנות לביצוע הפרויקט</a:t>
            </a:r>
          </a:p>
        </p:txBody>
      </p:sp>
      <p:sp>
        <p:nvSpPr>
          <p:cNvPr id="37" name="מלבן 36">
            <a:extLst>
              <a:ext uri="{FF2B5EF4-FFF2-40B4-BE49-F238E27FC236}">
                <a16:creationId xmlns:a16="http://schemas.microsoft.com/office/drawing/2014/main" id="{F07F8B66-08DF-4B00-9BD5-4753AB980EA9}"/>
              </a:ext>
            </a:extLst>
          </p:cNvPr>
          <p:cNvSpPr/>
          <p:nvPr/>
        </p:nvSpPr>
        <p:spPr>
          <a:xfrm>
            <a:off x="7252571" y="2304734"/>
            <a:ext cx="2078075" cy="1564502"/>
          </a:xfrm>
          <a:prstGeom prst="rect">
            <a:avLst/>
          </a:prstGeom>
          <a:solidFill>
            <a:srgbClr val="0071B7"/>
          </a:solidFill>
          <a:ln>
            <a:noFill/>
          </a:ln>
          <a:effectLst>
            <a:outerShdw blurRad="38100" sx="101000" sy="101000" algn="ctr" rotWithShape="0">
              <a:schemeClr val="tx1">
                <a:lumMod val="95000"/>
                <a:lumOff val="5000"/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he-IL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בדיקת תקינות </a:t>
            </a:r>
          </a:p>
          <a:p>
            <a:pPr lvl="0" algn="ctr" rtl="1"/>
            <a:r>
              <a:rPr lang="he-IL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ותוכן מכרז קבלנים</a:t>
            </a:r>
          </a:p>
        </p:txBody>
      </p:sp>
      <p:sp>
        <p:nvSpPr>
          <p:cNvPr id="39" name="מלבן 38">
            <a:extLst>
              <a:ext uri="{FF2B5EF4-FFF2-40B4-BE49-F238E27FC236}">
                <a16:creationId xmlns:a16="http://schemas.microsoft.com/office/drawing/2014/main" id="{979886C3-07B5-483F-B18B-AB85414AAF75}"/>
              </a:ext>
            </a:extLst>
          </p:cNvPr>
          <p:cNvSpPr/>
          <p:nvPr/>
        </p:nvSpPr>
        <p:spPr>
          <a:xfrm>
            <a:off x="5056963" y="2304734"/>
            <a:ext cx="2078075" cy="1564502"/>
          </a:xfrm>
          <a:prstGeom prst="rect">
            <a:avLst/>
          </a:prstGeom>
          <a:solidFill>
            <a:srgbClr val="0071B7"/>
          </a:solidFill>
          <a:ln>
            <a:noFill/>
          </a:ln>
          <a:effectLst>
            <a:outerShdw blurRad="38100" sx="101000" sy="101000" algn="ctr" rotWithShape="0">
              <a:schemeClr val="tx1">
                <a:lumMod val="95000"/>
                <a:lumOff val="5000"/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he-IL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הערכה ובדיקת עלויות / תקציב הפרויקט</a:t>
            </a:r>
          </a:p>
        </p:txBody>
      </p:sp>
      <p:sp>
        <p:nvSpPr>
          <p:cNvPr id="41" name="מלבן 40">
            <a:extLst>
              <a:ext uri="{FF2B5EF4-FFF2-40B4-BE49-F238E27FC236}">
                <a16:creationId xmlns:a16="http://schemas.microsoft.com/office/drawing/2014/main" id="{BBBA0303-9F50-40A4-B342-4E8B6904C572}"/>
              </a:ext>
            </a:extLst>
          </p:cNvPr>
          <p:cNvSpPr/>
          <p:nvPr/>
        </p:nvSpPr>
        <p:spPr>
          <a:xfrm>
            <a:off x="2861355" y="2304734"/>
            <a:ext cx="2078075" cy="1564502"/>
          </a:xfrm>
          <a:prstGeom prst="rect">
            <a:avLst/>
          </a:prstGeom>
          <a:solidFill>
            <a:srgbClr val="0071B7"/>
          </a:solidFill>
          <a:ln>
            <a:noFill/>
          </a:ln>
          <a:effectLst>
            <a:outerShdw blurRad="38100" sx="101000" sy="101000" algn="ctr" rotWithShape="0">
              <a:schemeClr val="tx1">
                <a:lumMod val="95000"/>
                <a:lumOff val="5000"/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he-IL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מעקב ובקרה </a:t>
            </a:r>
          </a:p>
          <a:p>
            <a:pPr lvl="0" algn="ctr" rtl="1"/>
            <a:r>
              <a:rPr lang="he-IL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אחר התקדמות בביצוע הפרויקט </a:t>
            </a:r>
          </a:p>
        </p:txBody>
      </p:sp>
      <p:sp>
        <p:nvSpPr>
          <p:cNvPr id="42" name="מלבן 41">
            <a:extLst>
              <a:ext uri="{FF2B5EF4-FFF2-40B4-BE49-F238E27FC236}">
                <a16:creationId xmlns:a16="http://schemas.microsoft.com/office/drawing/2014/main" id="{2520F682-9935-4360-8E98-7726968E434B}"/>
              </a:ext>
            </a:extLst>
          </p:cNvPr>
          <p:cNvSpPr/>
          <p:nvPr/>
        </p:nvSpPr>
        <p:spPr>
          <a:xfrm>
            <a:off x="9448177" y="4012225"/>
            <a:ext cx="2078075" cy="1564502"/>
          </a:xfrm>
          <a:prstGeom prst="rect">
            <a:avLst/>
          </a:prstGeom>
          <a:solidFill>
            <a:srgbClr val="0071B7"/>
          </a:solidFill>
          <a:ln>
            <a:noFill/>
          </a:ln>
          <a:effectLst>
            <a:outerShdw blurRad="38100" sx="101000" sy="101000" algn="ctr" rotWithShape="0">
              <a:schemeClr val="tx1">
                <a:lumMod val="95000"/>
                <a:lumOff val="5000"/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he-IL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ניהול קשר שוטף טלפוני ופרונטלי </a:t>
            </a:r>
            <a:br>
              <a:rPr lang="he-IL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מול הגוף</a:t>
            </a:r>
          </a:p>
        </p:txBody>
      </p:sp>
      <p:sp>
        <p:nvSpPr>
          <p:cNvPr id="43" name="מלבן 42">
            <a:extLst>
              <a:ext uri="{FF2B5EF4-FFF2-40B4-BE49-F238E27FC236}">
                <a16:creationId xmlns:a16="http://schemas.microsoft.com/office/drawing/2014/main" id="{41A14A54-6C40-4AAA-AF1F-A6F59FAFFF1E}"/>
              </a:ext>
            </a:extLst>
          </p:cNvPr>
          <p:cNvSpPr/>
          <p:nvPr/>
        </p:nvSpPr>
        <p:spPr>
          <a:xfrm>
            <a:off x="7252570" y="4012225"/>
            <a:ext cx="2078075" cy="1564502"/>
          </a:xfrm>
          <a:prstGeom prst="rect">
            <a:avLst/>
          </a:prstGeom>
          <a:solidFill>
            <a:srgbClr val="0071B7"/>
          </a:solidFill>
          <a:ln>
            <a:noFill/>
          </a:ln>
          <a:effectLst>
            <a:outerShdw blurRad="38100" sx="101000" sy="101000" algn="ctr" rotWithShape="0">
              <a:schemeClr val="tx1">
                <a:lumMod val="95000"/>
                <a:lumOff val="5000"/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he-IL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כתיבת דוחות וחוות דעת יועצים לתיעוד סטטוס הפרויקט</a:t>
            </a:r>
          </a:p>
        </p:txBody>
      </p:sp>
      <p:sp>
        <p:nvSpPr>
          <p:cNvPr id="45" name="מלבן 44">
            <a:extLst>
              <a:ext uri="{FF2B5EF4-FFF2-40B4-BE49-F238E27FC236}">
                <a16:creationId xmlns:a16="http://schemas.microsoft.com/office/drawing/2014/main" id="{F94D93BE-93B2-4294-9FEE-660C375C1007}"/>
              </a:ext>
            </a:extLst>
          </p:cNvPr>
          <p:cNvSpPr/>
          <p:nvPr/>
        </p:nvSpPr>
        <p:spPr>
          <a:xfrm>
            <a:off x="5056962" y="4012225"/>
            <a:ext cx="2078075" cy="1564502"/>
          </a:xfrm>
          <a:prstGeom prst="rect">
            <a:avLst/>
          </a:prstGeom>
          <a:solidFill>
            <a:srgbClr val="0071B7"/>
          </a:solidFill>
          <a:ln>
            <a:noFill/>
          </a:ln>
          <a:effectLst>
            <a:outerShdw blurRad="38100" sx="101000" sy="101000" algn="ctr" rotWithShape="0">
              <a:schemeClr val="tx1">
                <a:lumMod val="95000"/>
                <a:lumOff val="5000"/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he-IL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ניהול סיכוני הפרויקט והתראה על חריגות </a:t>
            </a:r>
          </a:p>
        </p:txBody>
      </p:sp>
      <p:sp>
        <p:nvSpPr>
          <p:cNvPr id="47" name="מלבן 46">
            <a:extLst>
              <a:ext uri="{FF2B5EF4-FFF2-40B4-BE49-F238E27FC236}">
                <a16:creationId xmlns:a16="http://schemas.microsoft.com/office/drawing/2014/main" id="{5B64B37A-994F-4211-BC93-79B1CE346516}"/>
              </a:ext>
            </a:extLst>
          </p:cNvPr>
          <p:cNvSpPr/>
          <p:nvPr/>
        </p:nvSpPr>
        <p:spPr>
          <a:xfrm>
            <a:off x="2861354" y="4012225"/>
            <a:ext cx="2078075" cy="1564502"/>
          </a:xfrm>
          <a:prstGeom prst="rect">
            <a:avLst/>
          </a:prstGeom>
          <a:solidFill>
            <a:srgbClr val="0071B7"/>
          </a:solidFill>
          <a:ln>
            <a:noFill/>
          </a:ln>
          <a:effectLst>
            <a:outerShdw blurRad="38100" sx="101000" sy="101000" algn="ctr" rotWithShape="0">
              <a:schemeClr val="tx1">
                <a:lumMod val="95000"/>
                <a:lumOff val="5000"/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he-IL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ניהול קשר שוטף טלפוני ופרונטלי מול רכזי הקרנות</a:t>
            </a:r>
          </a:p>
        </p:txBody>
      </p:sp>
      <p:sp>
        <p:nvSpPr>
          <p:cNvPr id="49" name="מלבן 48">
            <a:extLst>
              <a:ext uri="{FF2B5EF4-FFF2-40B4-BE49-F238E27FC236}">
                <a16:creationId xmlns:a16="http://schemas.microsoft.com/office/drawing/2014/main" id="{E1C4D0F1-0509-452A-AD77-ADBA713BE153}"/>
              </a:ext>
            </a:extLst>
          </p:cNvPr>
          <p:cNvSpPr/>
          <p:nvPr/>
        </p:nvSpPr>
        <p:spPr>
          <a:xfrm>
            <a:off x="665747" y="2304733"/>
            <a:ext cx="2078075" cy="1564502"/>
          </a:xfrm>
          <a:prstGeom prst="rect">
            <a:avLst/>
          </a:prstGeom>
          <a:solidFill>
            <a:srgbClr val="0071B7"/>
          </a:solidFill>
          <a:ln>
            <a:noFill/>
          </a:ln>
          <a:effectLst>
            <a:outerShdw blurRad="38100" sx="101000" sy="101000" algn="ctr" rotWithShape="0">
              <a:schemeClr val="tx1">
                <a:lumMod val="95000"/>
                <a:lumOff val="5000"/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he-IL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מעקב ובקרה </a:t>
            </a:r>
          </a:p>
          <a:p>
            <a:pPr lvl="0" algn="ctr" rtl="1"/>
            <a:r>
              <a:rPr lang="he-IL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אחר ניהול </a:t>
            </a:r>
          </a:p>
          <a:p>
            <a:pPr lvl="0" algn="ctr" rtl="1"/>
            <a:r>
              <a:rPr lang="he-IL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תקציב הפרויקט</a:t>
            </a:r>
          </a:p>
        </p:txBody>
      </p:sp>
      <p:sp>
        <p:nvSpPr>
          <p:cNvPr id="50" name="מלבן 49">
            <a:extLst>
              <a:ext uri="{FF2B5EF4-FFF2-40B4-BE49-F238E27FC236}">
                <a16:creationId xmlns:a16="http://schemas.microsoft.com/office/drawing/2014/main" id="{33FF3B11-0C72-4539-B791-496152B66944}"/>
              </a:ext>
            </a:extLst>
          </p:cNvPr>
          <p:cNvSpPr/>
          <p:nvPr/>
        </p:nvSpPr>
        <p:spPr>
          <a:xfrm>
            <a:off x="665746" y="4012225"/>
            <a:ext cx="2078075" cy="1564502"/>
          </a:xfrm>
          <a:prstGeom prst="rect">
            <a:avLst/>
          </a:prstGeom>
          <a:solidFill>
            <a:srgbClr val="0071B7"/>
          </a:solidFill>
          <a:ln>
            <a:noFill/>
          </a:ln>
          <a:effectLst>
            <a:outerShdw blurRad="38100" sx="101000" sy="101000" algn="ctr" rotWithShape="0">
              <a:schemeClr val="tx1">
                <a:lumMod val="95000"/>
                <a:lumOff val="5000"/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he-IL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השתתפות בפורומים בהתאם לנדרש </a:t>
            </a:r>
          </a:p>
          <a:p>
            <a:pPr lvl="0" algn="ctr" rtl="1"/>
            <a:r>
              <a:rPr lang="he-IL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על-ידי אגף הקרנות</a:t>
            </a:r>
          </a:p>
        </p:txBody>
      </p:sp>
      <p:pic>
        <p:nvPicPr>
          <p:cNvPr id="8" name="גרפיקה 7" descr="מעטפה פתוחה">
            <a:extLst>
              <a:ext uri="{FF2B5EF4-FFF2-40B4-BE49-F238E27FC236}">
                <a16:creationId xmlns:a16="http://schemas.microsoft.com/office/drawing/2014/main" id="{AC30CBAD-A78C-46FA-BD54-11DE34A6BB2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32015" y="116925"/>
            <a:ext cx="646331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580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3F287C9B-2490-4B8E-AAA4-6957B9335732}"/>
              </a:ext>
            </a:extLst>
          </p:cNvPr>
          <p:cNvSpPr txBox="1"/>
          <p:nvPr/>
        </p:nvSpPr>
        <p:spPr>
          <a:xfrm>
            <a:off x="415090" y="447228"/>
            <a:ext cx="1120540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דוגמאות להקצאות עבודה - מאגר שוטף</a:t>
            </a:r>
          </a:p>
        </p:txBody>
      </p:sp>
      <p:cxnSp>
        <p:nvCxnSpPr>
          <p:cNvPr id="13" name="מחבר ישר 12">
            <a:extLst>
              <a:ext uri="{FF2B5EF4-FFF2-40B4-BE49-F238E27FC236}">
                <a16:creationId xmlns:a16="http://schemas.microsoft.com/office/drawing/2014/main" id="{07C34C95-D32B-4AF9-BB59-FC5342437934}"/>
              </a:ext>
            </a:extLst>
          </p:cNvPr>
          <p:cNvCxnSpPr>
            <a:cxnSpLocks/>
          </p:cNvCxnSpPr>
          <p:nvPr/>
        </p:nvCxnSpPr>
        <p:spPr>
          <a:xfrm flipH="1">
            <a:off x="415090" y="1167063"/>
            <a:ext cx="1111116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מלבן 37">
            <a:extLst>
              <a:ext uri="{FF2B5EF4-FFF2-40B4-BE49-F238E27FC236}">
                <a16:creationId xmlns:a16="http://schemas.microsoft.com/office/drawing/2014/main" id="{29F0F20C-7EB9-424C-9F05-B63D5221B9FE}"/>
              </a:ext>
            </a:extLst>
          </p:cNvPr>
          <p:cNvSpPr/>
          <p:nvPr/>
        </p:nvSpPr>
        <p:spPr>
          <a:xfrm>
            <a:off x="415090" y="0"/>
            <a:ext cx="880180" cy="880180"/>
          </a:xfrm>
          <a:prstGeom prst="rect">
            <a:avLst/>
          </a:prstGeom>
          <a:gradFill>
            <a:gsLst>
              <a:gs pos="0">
                <a:srgbClr val="66CCFF"/>
              </a:gs>
              <a:gs pos="76000">
                <a:srgbClr val="0071B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גרפיקה 43">
            <a:extLst>
              <a:ext uri="{FF2B5EF4-FFF2-40B4-BE49-F238E27FC236}">
                <a16:creationId xmlns:a16="http://schemas.microsoft.com/office/drawing/2014/main" id="{94324858-EA43-4674-8CE7-46196B3D7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8180" y="6107451"/>
            <a:ext cx="731721" cy="606641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43B96CE0-8B03-4E38-92E4-8C052B5641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9904" y="1493679"/>
            <a:ext cx="4692193" cy="5009894"/>
          </a:xfrm>
          <a:prstGeom prst="rect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3" name="גרפיקה 2" descr="מעטפה פתוחה">
            <a:extLst>
              <a:ext uri="{FF2B5EF4-FFF2-40B4-BE49-F238E27FC236}">
                <a16:creationId xmlns:a16="http://schemas.microsoft.com/office/drawing/2014/main" id="{76C03541-48A4-461F-B4D4-D317089ED34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32015" y="116925"/>
            <a:ext cx="646331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833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51E0B9E2-1335-4FBE-B9DA-1FB82ECD9152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0071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גרפיקה 2">
            <a:extLst>
              <a:ext uri="{FF2B5EF4-FFF2-40B4-BE49-F238E27FC236}">
                <a16:creationId xmlns:a16="http://schemas.microsoft.com/office/drawing/2014/main" id="{22E91055-92B6-4719-BD32-82ABB03B08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8180" y="6107451"/>
            <a:ext cx="731721" cy="606641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712318C4-DCA3-4D1C-B619-9E7EC3DDCDA4}"/>
              </a:ext>
            </a:extLst>
          </p:cNvPr>
          <p:cNvSpPr txBox="1"/>
          <p:nvPr/>
        </p:nvSpPr>
        <p:spPr>
          <a:xfrm>
            <a:off x="2153920" y="3979550"/>
            <a:ext cx="7884160" cy="1692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עבודת ייעוץ מערכתית הינה ייעוץ מנהלי </a:t>
            </a:r>
          </a:p>
          <a:p>
            <a:pPr algn="ctr">
              <a:lnSpc>
                <a:spcPct val="150000"/>
              </a:lnSpc>
            </a:pPr>
            <a:r>
              <a:rPr lang="he-IL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עבור תכנון פעילות האגף, התווית מדיניות, </a:t>
            </a:r>
            <a:r>
              <a:rPr lang="he-IL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נוהלים</a:t>
            </a:r>
            <a:r>
              <a:rPr lang="he-IL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he-IL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תהליכי עבודה, תקנים, סטנדרטים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4A254579-880D-4C10-9986-523FE566E2FA}"/>
              </a:ext>
            </a:extLst>
          </p:cNvPr>
          <p:cNvSpPr txBox="1"/>
          <p:nvPr/>
        </p:nvSpPr>
        <p:spPr>
          <a:xfrm>
            <a:off x="2153920" y="1252835"/>
            <a:ext cx="7884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54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מאגר מערכתי</a:t>
            </a:r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E44F7654-42FA-425A-8A6A-E16F93999067}"/>
              </a:ext>
            </a:extLst>
          </p:cNvPr>
          <p:cNvCxnSpPr>
            <a:cxnSpLocks/>
          </p:cNvCxnSpPr>
          <p:nvPr/>
        </p:nvCxnSpPr>
        <p:spPr>
          <a:xfrm>
            <a:off x="3962400" y="1130300"/>
            <a:ext cx="4267200" cy="0"/>
          </a:xfrm>
          <a:prstGeom prst="line">
            <a:avLst/>
          </a:prstGeom>
          <a:ln w="76200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A3DADB41-BF63-488C-BFE0-1565244AB9C3}"/>
              </a:ext>
            </a:extLst>
          </p:cNvPr>
          <p:cNvCxnSpPr>
            <a:cxnSpLocks/>
          </p:cNvCxnSpPr>
          <p:nvPr/>
        </p:nvCxnSpPr>
        <p:spPr>
          <a:xfrm>
            <a:off x="3962400" y="2298700"/>
            <a:ext cx="4267200" cy="0"/>
          </a:xfrm>
          <a:prstGeom prst="line">
            <a:avLst/>
          </a:prstGeom>
          <a:ln w="76200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787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3F287C9B-2490-4B8E-AAA4-6957B9335732}"/>
              </a:ext>
            </a:extLst>
          </p:cNvPr>
          <p:cNvSpPr txBox="1"/>
          <p:nvPr/>
        </p:nvSpPr>
        <p:spPr>
          <a:xfrm>
            <a:off x="415090" y="447228"/>
            <a:ext cx="1120540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דוגמאות להקצאות עבודה - מאגר מערכתי</a:t>
            </a:r>
          </a:p>
        </p:txBody>
      </p:sp>
      <p:cxnSp>
        <p:nvCxnSpPr>
          <p:cNvPr id="13" name="מחבר ישר 12">
            <a:extLst>
              <a:ext uri="{FF2B5EF4-FFF2-40B4-BE49-F238E27FC236}">
                <a16:creationId xmlns:a16="http://schemas.microsoft.com/office/drawing/2014/main" id="{07C34C95-D32B-4AF9-BB59-FC5342437934}"/>
              </a:ext>
            </a:extLst>
          </p:cNvPr>
          <p:cNvCxnSpPr>
            <a:cxnSpLocks/>
          </p:cNvCxnSpPr>
          <p:nvPr/>
        </p:nvCxnSpPr>
        <p:spPr>
          <a:xfrm flipH="1">
            <a:off x="415090" y="1167063"/>
            <a:ext cx="1111116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מלבן 37">
            <a:extLst>
              <a:ext uri="{FF2B5EF4-FFF2-40B4-BE49-F238E27FC236}">
                <a16:creationId xmlns:a16="http://schemas.microsoft.com/office/drawing/2014/main" id="{29F0F20C-7EB9-424C-9F05-B63D5221B9FE}"/>
              </a:ext>
            </a:extLst>
          </p:cNvPr>
          <p:cNvSpPr/>
          <p:nvPr/>
        </p:nvSpPr>
        <p:spPr>
          <a:xfrm>
            <a:off x="415090" y="0"/>
            <a:ext cx="880180" cy="880180"/>
          </a:xfrm>
          <a:prstGeom prst="rect">
            <a:avLst/>
          </a:prstGeom>
          <a:gradFill>
            <a:gsLst>
              <a:gs pos="0">
                <a:srgbClr val="66CCFF"/>
              </a:gs>
              <a:gs pos="76000">
                <a:srgbClr val="0071B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גרפיקה 43">
            <a:extLst>
              <a:ext uri="{FF2B5EF4-FFF2-40B4-BE49-F238E27FC236}">
                <a16:creationId xmlns:a16="http://schemas.microsoft.com/office/drawing/2014/main" id="{94324858-EA43-4674-8CE7-46196B3D7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8180" y="6107451"/>
            <a:ext cx="731721" cy="606641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9586BDDB-7DA4-4D13-80CD-600BA8EE77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9904" y="1615785"/>
            <a:ext cx="4692193" cy="4794986"/>
          </a:xfrm>
          <a:prstGeom prst="rect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4" name="גרפיקה 3" descr="מעטפה פתוחה">
            <a:extLst>
              <a:ext uri="{FF2B5EF4-FFF2-40B4-BE49-F238E27FC236}">
                <a16:creationId xmlns:a16="http://schemas.microsoft.com/office/drawing/2014/main" id="{518D6446-69D9-4AA9-AED0-EE514209F10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32015" y="116925"/>
            <a:ext cx="646331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775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3F287C9B-2490-4B8E-AAA4-6957B9335732}"/>
              </a:ext>
            </a:extLst>
          </p:cNvPr>
          <p:cNvSpPr txBox="1"/>
          <p:nvPr/>
        </p:nvSpPr>
        <p:spPr>
          <a:xfrm>
            <a:off x="415090" y="447228"/>
            <a:ext cx="1120540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תהליך הזמנת יועץ</a:t>
            </a:r>
          </a:p>
        </p:txBody>
      </p:sp>
      <p:cxnSp>
        <p:nvCxnSpPr>
          <p:cNvPr id="13" name="מחבר ישר 12">
            <a:extLst>
              <a:ext uri="{FF2B5EF4-FFF2-40B4-BE49-F238E27FC236}">
                <a16:creationId xmlns:a16="http://schemas.microsoft.com/office/drawing/2014/main" id="{07C34C95-D32B-4AF9-BB59-FC5342437934}"/>
              </a:ext>
            </a:extLst>
          </p:cNvPr>
          <p:cNvCxnSpPr/>
          <p:nvPr/>
        </p:nvCxnSpPr>
        <p:spPr>
          <a:xfrm flipH="1">
            <a:off x="415090" y="1167063"/>
            <a:ext cx="1111116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6F3F9967-02C7-4F91-9F21-12117784B0E1}"/>
              </a:ext>
            </a:extLst>
          </p:cNvPr>
          <p:cNvCxnSpPr>
            <a:cxnSpLocks/>
          </p:cNvCxnSpPr>
          <p:nvPr/>
        </p:nvCxnSpPr>
        <p:spPr>
          <a:xfrm flipH="1">
            <a:off x="0" y="3724181"/>
            <a:ext cx="12192000" cy="0"/>
          </a:xfrm>
          <a:prstGeom prst="line">
            <a:avLst/>
          </a:prstGeom>
          <a:ln w="19050">
            <a:solidFill>
              <a:srgbClr val="0071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אליפסה 3">
            <a:extLst>
              <a:ext uri="{FF2B5EF4-FFF2-40B4-BE49-F238E27FC236}">
                <a16:creationId xmlns:a16="http://schemas.microsoft.com/office/drawing/2014/main" id="{8B72AF7C-0459-42DE-A3D9-86A564BD8FF9}"/>
              </a:ext>
            </a:extLst>
          </p:cNvPr>
          <p:cNvSpPr/>
          <p:nvPr/>
        </p:nvSpPr>
        <p:spPr>
          <a:xfrm>
            <a:off x="11201512" y="3633694"/>
            <a:ext cx="180975" cy="180975"/>
          </a:xfrm>
          <a:prstGeom prst="ellipse">
            <a:avLst/>
          </a:prstGeom>
          <a:solidFill>
            <a:srgbClr val="66CCFF"/>
          </a:solidFill>
          <a:ln w="19050">
            <a:solidFill>
              <a:srgbClr val="0071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46B0D1F5-9982-4CE1-A965-34B56E70B10C}"/>
              </a:ext>
            </a:extLst>
          </p:cNvPr>
          <p:cNvSpPr txBox="1"/>
          <p:nvPr/>
        </p:nvSpPr>
        <p:spPr>
          <a:xfrm>
            <a:off x="10392000" y="2593211"/>
            <a:ext cx="18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צורך של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/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יועץ  בפרויקט</a:t>
            </a:r>
          </a:p>
        </p:txBody>
      </p:sp>
      <p:sp>
        <p:nvSpPr>
          <p:cNvPr id="15" name="אליפסה 14">
            <a:extLst>
              <a:ext uri="{FF2B5EF4-FFF2-40B4-BE49-F238E27FC236}">
                <a16:creationId xmlns:a16="http://schemas.microsoft.com/office/drawing/2014/main" id="{4C544B50-51E6-46DB-8BF8-2BF229A94652}"/>
              </a:ext>
            </a:extLst>
          </p:cNvPr>
          <p:cNvSpPr/>
          <p:nvPr/>
        </p:nvSpPr>
        <p:spPr>
          <a:xfrm>
            <a:off x="9716938" y="3633694"/>
            <a:ext cx="180975" cy="180975"/>
          </a:xfrm>
          <a:prstGeom prst="ellipse">
            <a:avLst/>
          </a:prstGeom>
          <a:solidFill>
            <a:srgbClr val="66CCFF"/>
          </a:solidFill>
          <a:ln w="19050">
            <a:solidFill>
              <a:srgbClr val="0071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אליפסה 19">
            <a:extLst>
              <a:ext uri="{FF2B5EF4-FFF2-40B4-BE49-F238E27FC236}">
                <a16:creationId xmlns:a16="http://schemas.microsoft.com/office/drawing/2014/main" id="{56B87A94-A34C-4877-98F3-ED1CD60FEF2D}"/>
              </a:ext>
            </a:extLst>
          </p:cNvPr>
          <p:cNvSpPr/>
          <p:nvPr/>
        </p:nvSpPr>
        <p:spPr>
          <a:xfrm>
            <a:off x="8232367" y="3633694"/>
            <a:ext cx="180975" cy="180975"/>
          </a:xfrm>
          <a:prstGeom prst="ellipse">
            <a:avLst/>
          </a:prstGeom>
          <a:solidFill>
            <a:srgbClr val="66CCFF"/>
          </a:solidFill>
          <a:ln w="19050">
            <a:solidFill>
              <a:srgbClr val="0071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תיבת טקסט 28">
            <a:extLst>
              <a:ext uri="{FF2B5EF4-FFF2-40B4-BE49-F238E27FC236}">
                <a16:creationId xmlns:a16="http://schemas.microsoft.com/office/drawing/2014/main" id="{BC2C8B25-20DC-43ED-B93E-1E307C590343}"/>
              </a:ext>
            </a:extLst>
          </p:cNvPr>
          <p:cNvSpPr txBox="1"/>
          <p:nvPr/>
        </p:nvSpPr>
        <p:spPr>
          <a:xfrm>
            <a:off x="7422855" y="2593211"/>
            <a:ext cx="18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he-IL" dirty="0"/>
              <a:t>תיאום קבלת עבודה עם היועץ</a:t>
            </a:r>
          </a:p>
        </p:txBody>
      </p:sp>
      <p:sp>
        <p:nvSpPr>
          <p:cNvPr id="22" name="אליפסה 21">
            <a:extLst>
              <a:ext uri="{FF2B5EF4-FFF2-40B4-BE49-F238E27FC236}">
                <a16:creationId xmlns:a16="http://schemas.microsoft.com/office/drawing/2014/main" id="{CC691F1D-5647-4814-8CF6-5E066B2C2027}"/>
              </a:ext>
            </a:extLst>
          </p:cNvPr>
          <p:cNvSpPr/>
          <p:nvPr/>
        </p:nvSpPr>
        <p:spPr>
          <a:xfrm>
            <a:off x="6747796" y="3633694"/>
            <a:ext cx="180975" cy="180975"/>
          </a:xfrm>
          <a:prstGeom prst="ellipse">
            <a:avLst/>
          </a:prstGeom>
          <a:solidFill>
            <a:srgbClr val="66CCFF"/>
          </a:solidFill>
          <a:ln w="19050">
            <a:solidFill>
              <a:srgbClr val="0071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תיבת טקסט 29">
            <a:extLst>
              <a:ext uri="{FF2B5EF4-FFF2-40B4-BE49-F238E27FC236}">
                <a16:creationId xmlns:a16="http://schemas.microsoft.com/office/drawing/2014/main" id="{73ABF1EF-510F-4154-8770-2CB8DE48BB3F}"/>
              </a:ext>
            </a:extLst>
          </p:cNvPr>
          <p:cNvSpPr txBox="1"/>
          <p:nvPr/>
        </p:nvSpPr>
        <p:spPr>
          <a:xfrm>
            <a:off x="5938284" y="4215083"/>
            <a:ext cx="180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בקשה להוצאת הזמנה ליועץ</a:t>
            </a:r>
          </a:p>
        </p:txBody>
      </p:sp>
      <p:sp>
        <p:nvSpPr>
          <p:cNvPr id="24" name="אליפסה 23">
            <a:extLst>
              <a:ext uri="{FF2B5EF4-FFF2-40B4-BE49-F238E27FC236}">
                <a16:creationId xmlns:a16="http://schemas.microsoft.com/office/drawing/2014/main" id="{1817E36A-5C7C-40D1-A0B3-66F6449E3C1D}"/>
              </a:ext>
            </a:extLst>
          </p:cNvPr>
          <p:cNvSpPr/>
          <p:nvPr/>
        </p:nvSpPr>
        <p:spPr>
          <a:xfrm>
            <a:off x="5263225" y="3633694"/>
            <a:ext cx="180975" cy="180975"/>
          </a:xfrm>
          <a:prstGeom prst="ellipse">
            <a:avLst/>
          </a:prstGeom>
          <a:solidFill>
            <a:srgbClr val="66CCFF"/>
          </a:solidFill>
          <a:ln w="19050">
            <a:solidFill>
              <a:srgbClr val="0071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2420159C-5E7D-4D7A-88D3-32F2F783B395}"/>
              </a:ext>
            </a:extLst>
          </p:cNvPr>
          <p:cNvSpPr txBox="1"/>
          <p:nvPr/>
        </p:nvSpPr>
        <p:spPr>
          <a:xfrm>
            <a:off x="4453713" y="2316212"/>
            <a:ext cx="180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he-IL" dirty="0"/>
              <a:t>הזנת הבקשה ואישורה במחלקת כספים</a:t>
            </a:r>
          </a:p>
        </p:txBody>
      </p:sp>
      <p:sp>
        <p:nvSpPr>
          <p:cNvPr id="26" name="אליפסה 25">
            <a:extLst>
              <a:ext uri="{FF2B5EF4-FFF2-40B4-BE49-F238E27FC236}">
                <a16:creationId xmlns:a16="http://schemas.microsoft.com/office/drawing/2014/main" id="{54B97F18-79B0-4DEF-9A50-B93AAAA00892}"/>
              </a:ext>
            </a:extLst>
          </p:cNvPr>
          <p:cNvSpPr/>
          <p:nvPr/>
        </p:nvSpPr>
        <p:spPr>
          <a:xfrm>
            <a:off x="3778654" y="3633694"/>
            <a:ext cx="180975" cy="180975"/>
          </a:xfrm>
          <a:prstGeom prst="ellipse">
            <a:avLst/>
          </a:prstGeom>
          <a:solidFill>
            <a:srgbClr val="66CCFF"/>
          </a:solidFill>
          <a:ln w="19050">
            <a:solidFill>
              <a:srgbClr val="0071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תיבת טקסט 31">
            <a:extLst>
              <a:ext uri="{FF2B5EF4-FFF2-40B4-BE49-F238E27FC236}">
                <a16:creationId xmlns:a16="http://schemas.microsoft.com/office/drawing/2014/main" id="{D1F3C623-F22D-47AF-A38A-F88907161E98}"/>
              </a:ext>
            </a:extLst>
          </p:cNvPr>
          <p:cNvSpPr txBox="1"/>
          <p:nvPr/>
        </p:nvSpPr>
        <p:spPr>
          <a:xfrm>
            <a:off x="2969142" y="4215083"/>
            <a:ext cx="18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קבלת אישור להזמנת היועץ</a:t>
            </a:r>
          </a:p>
        </p:txBody>
      </p:sp>
      <p:sp>
        <p:nvSpPr>
          <p:cNvPr id="33" name="אליפסה 32">
            <a:extLst>
              <a:ext uri="{FF2B5EF4-FFF2-40B4-BE49-F238E27FC236}">
                <a16:creationId xmlns:a16="http://schemas.microsoft.com/office/drawing/2014/main" id="{82BED0D0-9AA9-4EC0-B697-7337889AE4B9}"/>
              </a:ext>
            </a:extLst>
          </p:cNvPr>
          <p:cNvSpPr/>
          <p:nvPr/>
        </p:nvSpPr>
        <p:spPr>
          <a:xfrm>
            <a:off x="2294083" y="3633694"/>
            <a:ext cx="180975" cy="180975"/>
          </a:xfrm>
          <a:prstGeom prst="ellipse">
            <a:avLst/>
          </a:prstGeom>
          <a:solidFill>
            <a:srgbClr val="66CCFF"/>
          </a:solidFill>
          <a:ln w="19050">
            <a:solidFill>
              <a:srgbClr val="0071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תיבת טקסט 34">
            <a:extLst>
              <a:ext uri="{FF2B5EF4-FFF2-40B4-BE49-F238E27FC236}">
                <a16:creationId xmlns:a16="http://schemas.microsoft.com/office/drawing/2014/main" id="{F11C257E-3122-40A3-A6FC-946976111523}"/>
              </a:ext>
            </a:extLst>
          </p:cNvPr>
          <p:cNvSpPr txBox="1"/>
          <p:nvPr/>
        </p:nvSpPr>
        <p:spPr>
          <a:xfrm>
            <a:off x="1484571" y="2316212"/>
            <a:ext cx="180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he-IL" dirty="0"/>
              <a:t>צפייה בפרטי ההזמנה בפורטל היועצים</a:t>
            </a:r>
          </a:p>
        </p:txBody>
      </p:sp>
      <p:sp>
        <p:nvSpPr>
          <p:cNvPr id="39" name="אליפסה 38">
            <a:extLst>
              <a:ext uri="{FF2B5EF4-FFF2-40B4-BE49-F238E27FC236}">
                <a16:creationId xmlns:a16="http://schemas.microsoft.com/office/drawing/2014/main" id="{CF07EA2D-0982-4892-830D-5CC5EFB284FE}"/>
              </a:ext>
            </a:extLst>
          </p:cNvPr>
          <p:cNvSpPr/>
          <p:nvPr/>
        </p:nvSpPr>
        <p:spPr>
          <a:xfrm>
            <a:off x="809512" y="3633693"/>
            <a:ext cx="180975" cy="180975"/>
          </a:xfrm>
          <a:prstGeom prst="ellipse">
            <a:avLst/>
          </a:prstGeom>
          <a:solidFill>
            <a:srgbClr val="66CCFF"/>
          </a:solidFill>
          <a:ln w="19050">
            <a:solidFill>
              <a:srgbClr val="0071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תיבת טקסט 40">
            <a:extLst>
              <a:ext uri="{FF2B5EF4-FFF2-40B4-BE49-F238E27FC236}">
                <a16:creationId xmlns:a16="http://schemas.microsoft.com/office/drawing/2014/main" id="{4D78FCAD-420A-449D-8E1A-247AFAF2C6CA}"/>
              </a:ext>
            </a:extLst>
          </p:cNvPr>
          <p:cNvSpPr txBox="1"/>
          <p:nvPr/>
        </p:nvSpPr>
        <p:spPr>
          <a:xfrm>
            <a:off x="0" y="4215083"/>
            <a:ext cx="18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התחלת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/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עבודה</a:t>
            </a:r>
          </a:p>
        </p:txBody>
      </p:sp>
      <p:sp>
        <p:nvSpPr>
          <p:cNvPr id="111" name="מלבן 110">
            <a:extLst>
              <a:ext uri="{FF2B5EF4-FFF2-40B4-BE49-F238E27FC236}">
                <a16:creationId xmlns:a16="http://schemas.microsoft.com/office/drawing/2014/main" id="{7A22F447-54A0-45DD-98A1-CBE5E622A147}"/>
              </a:ext>
            </a:extLst>
          </p:cNvPr>
          <p:cNvSpPr/>
          <p:nvPr/>
        </p:nvSpPr>
        <p:spPr>
          <a:xfrm>
            <a:off x="415090" y="0"/>
            <a:ext cx="880180" cy="880180"/>
          </a:xfrm>
          <a:prstGeom prst="rect">
            <a:avLst/>
          </a:prstGeom>
          <a:gradFill>
            <a:gsLst>
              <a:gs pos="0">
                <a:srgbClr val="66CCFF"/>
              </a:gs>
              <a:gs pos="76000">
                <a:srgbClr val="0071B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5" name="גרפיקה 114">
            <a:extLst>
              <a:ext uri="{FF2B5EF4-FFF2-40B4-BE49-F238E27FC236}">
                <a16:creationId xmlns:a16="http://schemas.microsoft.com/office/drawing/2014/main" id="{F0090F1F-35EE-4B14-934A-4DC9AF4CA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8180" y="6107451"/>
            <a:ext cx="731721" cy="606641"/>
          </a:xfrm>
          <a:prstGeom prst="rect">
            <a:avLst/>
          </a:prstGeom>
        </p:spPr>
      </p:pic>
      <p:sp>
        <p:nvSpPr>
          <p:cNvPr id="69" name="תיבת טקסט 68">
            <a:extLst>
              <a:ext uri="{FF2B5EF4-FFF2-40B4-BE49-F238E27FC236}">
                <a16:creationId xmlns:a16="http://schemas.microsoft.com/office/drawing/2014/main" id="{DE8244A4-B42A-4111-9A10-3100A9011B1F}"/>
              </a:ext>
            </a:extLst>
          </p:cNvPr>
          <p:cNvSpPr txBox="1"/>
          <p:nvPr/>
        </p:nvSpPr>
        <p:spPr>
          <a:xfrm>
            <a:off x="8907426" y="4215083"/>
            <a:ext cx="180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בחירת יועץ ע"י סבב הוגן במערכת הפנימית</a:t>
            </a:r>
          </a:p>
        </p:txBody>
      </p: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BF7E155E-5D06-4EA3-A9D4-9676A6957F32}"/>
              </a:ext>
            </a:extLst>
          </p:cNvPr>
          <p:cNvCxnSpPr>
            <a:stCxn id="4" idx="0"/>
            <a:endCxn id="5" idx="2"/>
          </p:cNvCxnSpPr>
          <p:nvPr/>
        </p:nvCxnSpPr>
        <p:spPr>
          <a:xfrm flipV="1">
            <a:off x="11292000" y="3239542"/>
            <a:ext cx="0" cy="39415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>
            <a:extLst>
              <a:ext uri="{FF2B5EF4-FFF2-40B4-BE49-F238E27FC236}">
                <a16:creationId xmlns:a16="http://schemas.microsoft.com/office/drawing/2014/main" id="{EB35FECC-5063-4EE3-BA0D-732792C6AF73}"/>
              </a:ext>
            </a:extLst>
          </p:cNvPr>
          <p:cNvCxnSpPr>
            <a:stCxn id="15" idx="4"/>
            <a:endCxn id="69" idx="0"/>
          </p:cNvCxnSpPr>
          <p:nvPr/>
        </p:nvCxnSpPr>
        <p:spPr>
          <a:xfrm>
            <a:off x="9807426" y="3814669"/>
            <a:ext cx="0" cy="40041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ישר 17">
            <a:extLst>
              <a:ext uri="{FF2B5EF4-FFF2-40B4-BE49-F238E27FC236}">
                <a16:creationId xmlns:a16="http://schemas.microsoft.com/office/drawing/2014/main" id="{0142AB17-028C-40D1-8997-DE10D724CE89}"/>
              </a:ext>
            </a:extLst>
          </p:cNvPr>
          <p:cNvCxnSpPr>
            <a:cxnSpLocks/>
            <a:stCxn id="20" idx="0"/>
            <a:endCxn id="29" idx="2"/>
          </p:cNvCxnSpPr>
          <p:nvPr/>
        </p:nvCxnSpPr>
        <p:spPr>
          <a:xfrm flipV="1">
            <a:off x="8322855" y="3239542"/>
            <a:ext cx="0" cy="39415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32D3EA45-384C-4D66-A8F9-17B2EB2965EB}"/>
              </a:ext>
            </a:extLst>
          </p:cNvPr>
          <p:cNvCxnSpPr>
            <a:cxnSpLocks/>
            <a:stCxn id="22" idx="4"/>
            <a:endCxn id="30" idx="0"/>
          </p:cNvCxnSpPr>
          <p:nvPr/>
        </p:nvCxnSpPr>
        <p:spPr>
          <a:xfrm>
            <a:off x="6838284" y="3814669"/>
            <a:ext cx="0" cy="40041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ישר 24">
            <a:extLst>
              <a:ext uri="{FF2B5EF4-FFF2-40B4-BE49-F238E27FC236}">
                <a16:creationId xmlns:a16="http://schemas.microsoft.com/office/drawing/2014/main" id="{56B72919-E813-4BF2-945B-3D707285F7B9}"/>
              </a:ext>
            </a:extLst>
          </p:cNvPr>
          <p:cNvCxnSpPr>
            <a:cxnSpLocks/>
            <a:stCxn id="24" idx="0"/>
            <a:endCxn id="31" idx="2"/>
          </p:cNvCxnSpPr>
          <p:nvPr/>
        </p:nvCxnSpPr>
        <p:spPr>
          <a:xfrm flipV="1">
            <a:off x="5353713" y="3239542"/>
            <a:ext cx="0" cy="39415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מחבר ישר 43">
            <a:extLst>
              <a:ext uri="{FF2B5EF4-FFF2-40B4-BE49-F238E27FC236}">
                <a16:creationId xmlns:a16="http://schemas.microsoft.com/office/drawing/2014/main" id="{BFCCB1A5-B315-4868-A564-6C2C118F4A33}"/>
              </a:ext>
            </a:extLst>
          </p:cNvPr>
          <p:cNvCxnSpPr>
            <a:cxnSpLocks/>
            <a:stCxn id="26" idx="4"/>
            <a:endCxn id="32" idx="0"/>
          </p:cNvCxnSpPr>
          <p:nvPr/>
        </p:nvCxnSpPr>
        <p:spPr>
          <a:xfrm>
            <a:off x="3869142" y="3814669"/>
            <a:ext cx="0" cy="40041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מחבר ישר 45">
            <a:extLst>
              <a:ext uri="{FF2B5EF4-FFF2-40B4-BE49-F238E27FC236}">
                <a16:creationId xmlns:a16="http://schemas.microsoft.com/office/drawing/2014/main" id="{3819069C-E28F-4D26-A718-67B99D393224}"/>
              </a:ext>
            </a:extLst>
          </p:cNvPr>
          <p:cNvCxnSpPr>
            <a:cxnSpLocks/>
            <a:stCxn id="33" idx="0"/>
            <a:endCxn id="35" idx="2"/>
          </p:cNvCxnSpPr>
          <p:nvPr/>
        </p:nvCxnSpPr>
        <p:spPr>
          <a:xfrm flipV="1">
            <a:off x="2384571" y="3239542"/>
            <a:ext cx="0" cy="39415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מחבר ישר 47">
            <a:extLst>
              <a:ext uri="{FF2B5EF4-FFF2-40B4-BE49-F238E27FC236}">
                <a16:creationId xmlns:a16="http://schemas.microsoft.com/office/drawing/2014/main" id="{B5434A93-FD34-4B52-98A6-EBA8026CD85B}"/>
              </a:ext>
            </a:extLst>
          </p:cNvPr>
          <p:cNvCxnSpPr>
            <a:cxnSpLocks/>
            <a:stCxn id="39" idx="4"/>
            <a:endCxn id="41" idx="0"/>
          </p:cNvCxnSpPr>
          <p:nvPr/>
        </p:nvCxnSpPr>
        <p:spPr>
          <a:xfrm>
            <a:off x="900000" y="3814668"/>
            <a:ext cx="0" cy="40041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תיבת טקסט 103">
            <a:extLst>
              <a:ext uri="{FF2B5EF4-FFF2-40B4-BE49-F238E27FC236}">
                <a16:creationId xmlns:a16="http://schemas.microsoft.com/office/drawing/2014/main" id="{9907A839-FAE6-4211-AF52-DB67561B680F}"/>
              </a:ext>
            </a:extLst>
          </p:cNvPr>
          <p:cNvSpPr txBox="1"/>
          <p:nvPr/>
        </p:nvSpPr>
        <p:spPr>
          <a:xfrm>
            <a:off x="11026413" y="3876040"/>
            <a:ext cx="531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1400" b="1" dirty="0">
                <a:solidFill>
                  <a:srgbClr val="0071B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01</a:t>
            </a:r>
          </a:p>
        </p:txBody>
      </p:sp>
      <p:sp>
        <p:nvSpPr>
          <p:cNvPr id="108" name="תיבת טקסט 107">
            <a:extLst>
              <a:ext uri="{FF2B5EF4-FFF2-40B4-BE49-F238E27FC236}">
                <a16:creationId xmlns:a16="http://schemas.microsoft.com/office/drawing/2014/main" id="{F8879C2D-1D81-482D-8163-550C240436F2}"/>
              </a:ext>
            </a:extLst>
          </p:cNvPr>
          <p:cNvSpPr txBox="1"/>
          <p:nvPr/>
        </p:nvSpPr>
        <p:spPr>
          <a:xfrm>
            <a:off x="8057269" y="3876040"/>
            <a:ext cx="531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1400" b="1" dirty="0">
                <a:solidFill>
                  <a:srgbClr val="0071B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03</a:t>
            </a:r>
          </a:p>
        </p:txBody>
      </p:sp>
      <p:sp>
        <p:nvSpPr>
          <p:cNvPr id="109" name="תיבת טקסט 108">
            <a:extLst>
              <a:ext uri="{FF2B5EF4-FFF2-40B4-BE49-F238E27FC236}">
                <a16:creationId xmlns:a16="http://schemas.microsoft.com/office/drawing/2014/main" id="{3F60229F-710A-4A3B-9FF4-4C356DA63D6D}"/>
              </a:ext>
            </a:extLst>
          </p:cNvPr>
          <p:cNvSpPr txBox="1"/>
          <p:nvPr/>
        </p:nvSpPr>
        <p:spPr>
          <a:xfrm>
            <a:off x="5088127" y="3876040"/>
            <a:ext cx="531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1400" b="1" dirty="0">
                <a:solidFill>
                  <a:srgbClr val="0071B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05</a:t>
            </a:r>
          </a:p>
        </p:txBody>
      </p:sp>
      <p:sp>
        <p:nvSpPr>
          <p:cNvPr id="110" name="תיבת טקסט 109">
            <a:extLst>
              <a:ext uri="{FF2B5EF4-FFF2-40B4-BE49-F238E27FC236}">
                <a16:creationId xmlns:a16="http://schemas.microsoft.com/office/drawing/2014/main" id="{F825298B-2FD6-4A32-AC6B-0741E9D04B3E}"/>
              </a:ext>
            </a:extLst>
          </p:cNvPr>
          <p:cNvSpPr txBox="1"/>
          <p:nvPr/>
        </p:nvSpPr>
        <p:spPr>
          <a:xfrm>
            <a:off x="2118984" y="3876040"/>
            <a:ext cx="531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1400" b="1" dirty="0">
                <a:solidFill>
                  <a:srgbClr val="0071B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07</a:t>
            </a:r>
          </a:p>
        </p:txBody>
      </p:sp>
      <p:sp>
        <p:nvSpPr>
          <p:cNvPr id="112" name="תיבת טקסט 111">
            <a:extLst>
              <a:ext uri="{FF2B5EF4-FFF2-40B4-BE49-F238E27FC236}">
                <a16:creationId xmlns:a16="http://schemas.microsoft.com/office/drawing/2014/main" id="{0B628BDB-8A7B-4B55-ADE7-72AA64FC13A0}"/>
              </a:ext>
            </a:extLst>
          </p:cNvPr>
          <p:cNvSpPr txBox="1"/>
          <p:nvPr/>
        </p:nvSpPr>
        <p:spPr>
          <a:xfrm>
            <a:off x="9541837" y="3247958"/>
            <a:ext cx="531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1400" b="1" dirty="0">
                <a:solidFill>
                  <a:srgbClr val="0071B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02</a:t>
            </a:r>
          </a:p>
        </p:txBody>
      </p:sp>
      <p:sp>
        <p:nvSpPr>
          <p:cNvPr id="114" name="תיבת טקסט 113">
            <a:extLst>
              <a:ext uri="{FF2B5EF4-FFF2-40B4-BE49-F238E27FC236}">
                <a16:creationId xmlns:a16="http://schemas.microsoft.com/office/drawing/2014/main" id="{E8979DB9-2D80-40D6-9E8D-E1EC8E7322B6}"/>
              </a:ext>
            </a:extLst>
          </p:cNvPr>
          <p:cNvSpPr txBox="1"/>
          <p:nvPr/>
        </p:nvSpPr>
        <p:spPr>
          <a:xfrm>
            <a:off x="6572696" y="3247958"/>
            <a:ext cx="531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1400" b="1" dirty="0">
                <a:solidFill>
                  <a:srgbClr val="0071B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04</a:t>
            </a:r>
          </a:p>
        </p:txBody>
      </p:sp>
      <p:sp>
        <p:nvSpPr>
          <p:cNvPr id="116" name="תיבת טקסט 115">
            <a:extLst>
              <a:ext uri="{FF2B5EF4-FFF2-40B4-BE49-F238E27FC236}">
                <a16:creationId xmlns:a16="http://schemas.microsoft.com/office/drawing/2014/main" id="{6E31D98F-C2E8-41D5-8AA9-A064C2ED6CDA}"/>
              </a:ext>
            </a:extLst>
          </p:cNvPr>
          <p:cNvSpPr txBox="1"/>
          <p:nvPr/>
        </p:nvSpPr>
        <p:spPr>
          <a:xfrm>
            <a:off x="3603554" y="3247958"/>
            <a:ext cx="531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1400" b="1" dirty="0">
                <a:solidFill>
                  <a:srgbClr val="0071B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06</a:t>
            </a:r>
          </a:p>
        </p:txBody>
      </p:sp>
      <p:sp>
        <p:nvSpPr>
          <p:cNvPr id="117" name="תיבת טקסט 116">
            <a:extLst>
              <a:ext uri="{FF2B5EF4-FFF2-40B4-BE49-F238E27FC236}">
                <a16:creationId xmlns:a16="http://schemas.microsoft.com/office/drawing/2014/main" id="{93F0B973-6094-4E0F-93E0-19ACADACBEA5}"/>
              </a:ext>
            </a:extLst>
          </p:cNvPr>
          <p:cNvSpPr txBox="1"/>
          <p:nvPr/>
        </p:nvSpPr>
        <p:spPr>
          <a:xfrm>
            <a:off x="634413" y="3247958"/>
            <a:ext cx="531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1400" b="1" dirty="0">
                <a:solidFill>
                  <a:srgbClr val="0071B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08</a:t>
            </a:r>
          </a:p>
        </p:txBody>
      </p:sp>
      <p:pic>
        <p:nvPicPr>
          <p:cNvPr id="50" name="גרפיקה 49" descr="מעטפה פתוחה">
            <a:extLst>
              <a:ext uri="{FF2B5EF4-FFF2-40B4-BE49-F238E27FC236}">
                <a16:creationId xmlns:a16="http://schemas.microsoft.com/office/drawing/2014/main" id="{7BF253A3-39A2-473E-A883-BA1B6FFA8F8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32015" y="116925"/>
            <a:ext cx="646331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56504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D4AB8C030EF26249A42AF0A6132413FA" ma:contentTypeVersion="1" ma:contentTypeDescription="צור מסמך חדש." ma:contentTypeScope="" ma:versionID="d58c46a493920491980a80515420f23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3f7d7a86e7363298d0c932a85d8f4a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מתזמן תאריך התחלה" ma:internalName="PublishingStartDate">
      <xsd:simpleType>
        <xsd:restriction base="dms:Unknown"/>
      </xsd:simpleType>
    </xsd:element>
    <xsd:element name="PublishingExpirationDate" ma:index="9" nillable="true" ma:displayName="מתזמן תאריך סיום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D0D2399-0AAE-46BB-938E-6EDF18F54EF1}"/>
</file>

<file path=customXml/itemProps2.xml><?xml version="1.0" encoding="utf-8"?>
<ds:datastoreItem xmlns:ds="http://schemas.openxmlformats.org/officeDocument/2006/customXml" ds:itemID="{940B14C9-2FBE-4884-A585-8FCE1B99CF28}"/>
</file>

<file path=customXml/itemProps3.xml><?xml version="1.0" encoding="utf-8"?>
<ds:datastoreItem xmlns:ds="http://schemas.openxmlformats.org/officeDocument/2006/customXml" ds:itemID="{8A874C19-5FF5-4D81-BE5B-A82089AEED44}"/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345</Words>
  <Application>Microsoft Office PowerPoint</Application>
  <PresentationFormat>מסך רחב</PresentationFormat>
  <Paragraphs>117</Paragraphs>
  <Slides>15</Slides>
  <Notes>13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Gisha</vt:lpstr>
      <vt:lpstr>Times New Roman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Noa Meinrath</dc:creator>
  <cp:lastModifiedBy>הילה ידיד-ברזילי</cp:lastModifiedBy>
  <cp:revision>42</cp:revision>
  <dcterms:created xsi:type="dcterms:W3CDTF">2020-07-20T05:11:37Z</dcterms:created>
  <dcterms:modified xsi:type="dcterms:W3CDTF">2020-09-16T05:24:23Z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0x010100D4AB8C030EF26249A42AF0A6132413FA</vt:lpwstr>
  </property>
  <property fmtid="{D5CDD505-2E9C-101B-9397-08002B2CF9AE}" pid="3" name="Order">
    <vt:r8>200</vt:r8>
  </property>
  <property fmtid="{D5CDD505-2E9C-101B-9397-08002B2CF9AE}" pid="4" name="TemplateUrl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</Properties>
</file>