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257" r:id="rId2"/>
    <p:sldId id="262" r:id="rId3"/>
    <p:sldId id="264" r:id="rId4"/>
    <p:sldId id="261" r:id="rId5"/>
    <p:sldId id="265" r:id="rId6"/>
    <p:sldId id="275" r:id="rId7"/>
    <p:sldId id="276" r:id="rId8"/>
    <p:sldId id="273" r:id="rId9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1B7"/>
    <a:srgbClr val="66CCFF"/>
    <a:srgbClr val="99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0" autoAdjust="0"/>
    <p:restoredTop sz="86033" autoAdjust="0"/>
  </p:normalViewPr>
  <p:slideViewPr>
    <p:cSldViewPr snapToGrid="0">
      <p:cViewPr varScale="1">
        <p:scale>
          <a:sx n="102" d="100"/>
          <a:sy n="102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F222EDF2-6C4C-4554-A994-7CA36FDEEF0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BF714394-B692-44A5-B3F9-7D5B381D7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59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14394-B692-44A5-B3F9-7D5B381D7C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72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14394-B692-44A5-B3F9-7D5B381D7C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29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14394-B692-44A5-B3F9-7D5B381D7C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19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14394-B692-44A5-B3F9-7D5B381D7C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98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D5C83C7-C67C-4F92-BC74-6943F69F94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35B80753-26D1-4F70-971E-9A5E5FCDFF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D29EDD3-085C-4EE2-8CAC-F20C147A0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646-BAD2-45A4-9D3A-34BB3CBB692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7B4B2E4-F8EB-455C-A95F-4A451C983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D0FE2B4-6CA8-42C3-A693-D16B07AA3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03BE-2A04-444F-A48A-C018CFCE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3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B2346EC-E00C-42AB-844C-C286C9D25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E44A9D3-B1F4-4EA8-9B9F-1DD5DD01D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D379B05-73ED-4E96-BEFD-0E03F4ACF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646-BAD2-45A4-9D3A-34BB3CBB692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CA4FACC-D751-448E-8B1B-A304EFACB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53D03BF-C642-4435-944F-C9F1B1DC9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03BE-2A04-444F-A48A-C018CFCE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B069AAB4-4554-472C-B385-482E2528E2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A88D4EF4-1525-443B-8300-9D924DBE3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37AA2B9-DC82-4CFE-A1FF-481DC424B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646-BAD2-45A4-9D3A-34BB3CBB692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4C4BADD-8FDE-42DA-8672-A229552D2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D1CBADD-8407-4D21-8678-D80079092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03BE-2A04-444F-A48A-C018CFCE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6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94BBD79-4966-4DF8-AF2B-93FD272E4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7A22139-985C-49C9-B92C-4452A838A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F746A6B-13A1-424B-A9B0-ABA0AD86C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646-BAD2-45A4-9D3A-34BB3CBB692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04FC473-86AC-46C2-BBB6-A85E87AB8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0DED47B-8AAE-4359-A5E1-8867E5F0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03BE-2A04-444F-A48A-C018CFCE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2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DD16983-CDEC-4BCC-B906-7B0E866FF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699C3B7-39AB-496D-8CB9-994A9A54B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F913A59-FE62-4446-9B17-605CE0826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646-BAD2-45A4-9D3A-34BB3CBB692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95E2B4F-1708-4DDA-9F68-33BAC76E8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DEB2A8F-2F06-4525-8734-6D13D180F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03BE-2A04-444F-A48A-C018CFCE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61DFF7C-CE38-4652-9991-13BA2EAC8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811D1FA-99EF-4E33-B6C6-E9B2ACF73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7685479-B7FE-4912-A2FC-B965E8EE2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7311F3D-F51B-4415-9BEF-A966B4A05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646-BAD2-45A4-9D3A-34BB3CBB692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9E74A6F-AE93-4FAC-AF20-4BCDDCDCA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51F6BAB-54C1-4E29-882C-096167089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03BE-2A04-444F-A48A-C018CFCE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D6BF6E6-F1CE-4AD5-A754-458DA99D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BE39E16-6A52-430B-B024-63E77B242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1ED30F5-1031-4979-B3A4-CECBBF433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2B75DB74-C92C-4A83-A31C-87CE90805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63BC16DD-01D4-45FC-A424-B8E1E8EEB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D8131FFE-0BFE-473E-9C65-A791B8D11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646-BAD2-45A4-9D3A-34BB3CBB692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C40ED741-4D11-478E-8C11-F2FF16C97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0EB7C5E9-54A2-458C-9DE9-98824AC16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03BE-2A04-444F-A48A-C018CFCE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9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C974B88-4F9A-436E-A3E9-105CEAC26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300811A0-FD13-48E1-8939-49286667F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646-BAD2-45A4-9D3A-34BB3CBB692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701C384-0D5C-4AA3-9E92-4B1DA9732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3E079BED-D010-4A51-86B2-547D1526F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03BE-2A04-444F-A48A-C018CFCE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0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A52F365A-26E2-4BCE-AE5D-893E74405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646-BAD2-45A4-9D3A-34BB3CBB692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A23C590A-CEE8-4B63-A1AC-6F243DA42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4034B41-D300-42A9-88CE-D897D2FCD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03BE-2A04-444F-A48A-C018CFCE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8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4A3193E-4AFE-4968-A8CF-AD4E7DC85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A9B6F63-AD6D-4E23-B179-575075ABB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F1216B16-389A-4159-8B79-3754CC250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C399DF8-0EAE-4017-B820-D2CA99383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646-BAD2-45A4-9D3A-34BB3CBB692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86D18CD-0323-4CDA-BA49-ED07F2B73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EC95BA0-B5E3-4923-8144-35F175C03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03BE-2A04-444F-A48A-C018CFCE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2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16564E3-FD32-4497-A83B-46552D3CE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0D91AB7C-EBE0-4322-9135-E214FDD1F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0265EA7-2994-4F38-9278-217ECC33C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4159D29-BC17-482F-A012-AE8DFB860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646-BAD2-45A4-9D3A-34BB3CBB692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793B996-E961-477A-AD8E-E693F90E7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5651282-2EC6-4248-BD15-58B911532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03BE-2A04-444F-A48A-C018CFCE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4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245F33DD-C05C-47ED-8E12-23949DF9F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BEBA981-7280-4C1F-8A58-0749F9642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DB053DD-5FC6-4617-B0EC-CDACC68FA7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E5646-BAD2-45A4-9D3A-34BB3CBB692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B371356-668D-4606-83D0-E1A8E5C6AF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2F6A5BC-F7B4-48D4-8412-10976A500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03BE-2A04-444F-A48A-C018CFCE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8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4.png"/><Relationship Id="rId3" Type="http://schemas.openxmlformats.org/officeDocument/2006/relationships/image" Target="../media/image3.sv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4.emf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 descr="תמונה שמכילה חוץ, אדם, מזון, דשא&#10;&#10;התיאור נוצר באופן אוטומטי">
            <a:extLst>
              <a:ext uri="{FF2B5EF4-FFF2-40B4-BE49-F238E27FC236}">
                <a16:creationId xmlns:a16="http://schemas.microsoft.com/office/drawing/2014/main" id="{1A378133-F462-4AF4-9986-00C16F584E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39"/>
          <a:stretch/>
        </p:blipFill>
        <p:spPr>
          <a:xfrm>
            <a:off x="0" y="0"/>
            <a:ext cx="8966197" cy="6858000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0E5FB287-8D55-4D50-92C9-EF906B067618}"/>
              </a:ext>
            </a:extLst>
          </p:cNvPr>
          <p:cNvSpPr/>
          <p:nvPr/>
        </p:nvSpPr>
        <p:spPr>
          <a:xfrm>
            <a:off x="7834677" y="-1"/>
            <a:ext cx="4357323" cy="6858001"/>
          </a:xfrm>
          <a:prstGeom prst="rect">
            <a:avLst/>
          </a:prstGeom>
          <a:solidFill>
            <a:srgbClr val="007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צורה חופשית: צורה 26">
            <a:extLst>
              <a:ext uri="{FF2B5EF4-FFF2-40B4-BE49-F238E27FC236}">
                <a16:creationId xmlns:a16="http://schemas.microsoft.com/office/drawing/2014/main" id="{55DA2467-08DF-4A71-B5F9-6DA2CF12D2E7}"/>
              </a:ext>
            </a:extLst>
          </p:cNvPr>
          <p:cNvSpPr/>
          <p:nvPr/>
        </p:nvSpPr>
        <p:spPr>
          <a:xfrm>
            <a:off x="-2" y="-1"/>
            <a:ext cx="5952310" cy="6858001"/>
          </a:xfrm>
          <a:custGeom>
            <a:avLst/>
            <a:gdLst>
              <a:gd name="connsiteX0" fmla="*/ 2599510 w 5952310"/>
              <a:gd name="connsiteY0" fmla="*/ 0 h 6858001"/>
              <a:gd name="connsiteX1" fmla="*/ 2599510 w 5952310"/>
              <a:gd name="connsiteY1" fmla="*/ 1 h 6858001"/>
              <a:gd name="connsiteX2" fmla="*/ 5952310 w 5952310"/>
              <a:gd name="connsiteY2" fmla="*/ 6858001 h 6858001"/>
              <a:gd name="connsiteX3" fmla="*/ 2599510 w 5952310"/>
              <a:gd name="connsiteY3" fmla="*/ 6858001 h 6858001"/>
              <a:gd name="connsiteX4" fmla="*/ 2599510 w 5952310"/>
              <a:gd name="connsiteY4" fmla="*/ 6858000 h 6858001"/>
              <a:gd name="connsiteX5" fmla="*/ 0 w 5952310"/>
              <a:gd name="connsiteY5" fmla="*/ 6858000 h 6858001"/>
              <a:gd name="connsiteX6" fmla="*/ 0 w 5952310"/>
              <a:gd name="connsiteY6" fmla="*/ 531718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2310" h="6858001">
                <a:moveTo>
                  <a:pt x="2599510" y="0"/>
                </a:moveTo>
                <a:lnTo>
                  <a:pt x="2599510" y="1"/>
                </a:lnTo>
                <a:lnTo>
                  <a:pt x="5952310" y="6858001"/>
                </a:lnTo>
                <a:lnTo>
                  <a:pt x="2599510" y="6858001"/>
                </a:lnTo>
                <a:lnTo>
                  <a:pt x="2599510" y="6858000"/>
                </a:lnTo>
                <a:lnTo>
                  <a:pt x="0" y="6858000"/>
                </a:lnTo>
                <a:lnTo>
                  <a:pt x="0" y="531718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צורה חופשית: צורה 30">
            <a:extLst>
              <a:ext uri="{FF2B5EF4-FFF2-40B4-BE49-F238E27FC236}">
                <a16:creationId xmlns:a16="http://schemas.microsoft.com/office/drawing/2014/main" id="{4E5D0392-F8DA-49EF-9978-232B4A90F48E}"/>
              </a:ext>
            </a:extLst>
          </p:cNvPr>
          <p:cNvSpPr/>
          <p:nvPr/>
        </p:nvSpPr>
        <p:spPr>
          <a:xfrm rot="10800000">
            <a:off x="-2" y="0"/>
            <a:ext cx="2692402" cy="6858000"/>
          </a:xfrm>
          <a:custGeom>
            <a:avLst/>
            <a:gdLst>
              <a:gd name="connsiteX0" fmla="*/ 3352800 w 4484914"/>
              <a:gd name="connsiteY0" fmla="*/ 0 h 6858000"/>
              <a:gd name="connsiteX1" fmla="*/ 4484914 w 4484914"/>
              <a:gd name="connsiteY1" fmla="*/ 0 h 6858000"/>
              <a:gd name="connsiteX2" fmla="*/ 4484914 w 4484914"/>
              <a:gd name="connsiteY2" fmla="*/ 6858000 h 6858000"/>
              <a:gd name="connsiteX3" fmla="*/ 3352800 w 4484914"/>
              <a:gd name="connsiteY3" fmla="*/ 6858000 h 6858000"/>
              <a:gd name="connsiteX4" fmla="*/ 0 w 44849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4914" h="6858000">
                <a:moveTo>
                  <a:pt x="3352800" y="0"/>
                </a:moveTo>
                <a:lnTo>
                  <a:pt x="4484914" y="0"/>
                </a:lnTo>
                <a:lnTo>
                  <a:pt x="4484914" y="6858000"/>
                </a:lnTo>
                <a:lnTo>
                  <a:pt x="3352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7" name="גרפיקה 36">
            <a:extLst>
              <a:ext uri="{FF2B5EF4-FFF2-40B4-BE49-F238E27FC236}">
                <a16:creationId xmlns:a16="http://schemas.microsoft.com/office/drawing/2014/main" id="{E59DD865-6A89-4C4B-B3EA-5AADFB89B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86002" y="401637"/>
            <a:ext cx="1537600" cy="1274763"/>
          </a:xfrm>
          <a:prstGeom prst="rect">
            <a:avLst/>
          </a:prstGeom>
        </p:spPr>
      </p:pic>
      <p:sp>
        <p:nvSpPr>
          <p:cNvPr id="3" name="צורה חופשית: צורה 2">
            <a:extLst>
              <a:ext uri="{FF2B5EF4-FFF2-40B4-BE49-F238E27FC236}">
                <a16:creationId xmlns:a16="http://schemas.microsoft.com/office/drawing/2014/main" id="{910EC20F-D0AB-472E-B436-26F301ADA6D8}"/>
              </a:ext>
            </a:extLst>
          </p:cNvPr>
          <p:cNvSpPr/>
          <p:nvPr/>
        </p:nvSpPr>
        <p:spPr>
          <a:xfrm>
            <a:off x="5142275" y="0"/>
            <a:ext cx="2692402" cy="6858000"/>
          </a:xfrm>
          <a:custGeom>
            <a:avLst/>
            <a:gdLst>
              <a:gd name="connsiteX0" fmla="*/ 3352800 w 4484914"/>
              <a:gd name="connsiteY0" fmla="*/ 0 h 6858000"/>
              <a:gd name="connsiteX1" fmla="*/ 4484914 w 4484914"/>
              <a:gd name="connsiteY1" fmla="*/ 0 h 6858000"/>
              <a:gd name="connsiteX2" fmla="*/ 4484914 w 4484914"/>
              <a:gd name="connsiteY2" fmla="*/ 6858000 h 6858000"/>
              <a:gd name="connsiteX3" fmla="*/ 3352800 w 4484914"/>
              <a:gd name="connsiteY3" fmla="*/ 6858000 h 6858000"/>
              <a:gd name="connsiteX4" fmla="*/ 0 w 44849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4914" h="6858000">
                <a:moveTo>
                  <a:pt x="3352800" y="0"/>
                </a:moveTo>
                <a:lnTo>
                  <a:pt x="4484914" y="0"/>
                </a:lnTo>
                <a:lnTo>
                  <a:pt x="4484914" y="6858000"/>
                </a:lnTo>
                <a:lnTo>
                  <a:pt x="3352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7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תיבת טקסט 39">
            <a:extLst>
              <a:ext uri="{FF2B5EF4-FFF2-40B4-BE49-F238E27FC236}">
                <a16:creationId xmlns:a16="http://schemas.microsoft.com/office/drawing/2014/main" id="{6DC5BA2C-B03B-4035-939A-C86DE5CF31C5}"/>
              </a:ext>
            </a:extLst>
          </p:cNvPr>
          <p:cNvSpPr txBox="1"/>
          <p:nvPr/>
        </p:nvSpPr>
        <p:spPr>
          <a:xfrm>
            <a:off x="5796021" y="3428999"/>
            <a:ext cx="5620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66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קרן סיעוד</a:t>
            </a:r>
          </a:p>
        </p:txBody>
      </p: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E5D74384-07A2-42F1-949F-504370BFC625}"/>
              </a:ext>
            </a:extLst>
          </p:cNvPr>
          <p:cNvCxnSpPr>
            <a:stCxn id="3" idx="0"/>
            <a:endCxn id="3" idx="4"/>
          </p:cNvCxnSpPr>
          <p:nvPr/>
        </p:nvCxnSpPr>
        <p:spPr>
          <a:xfrm flipH="1">
            <a:off x="5142275" y="0"/>
            <a:ext cx="2012767" cy="6858000"/>
          </a:xfrm>
          <a:prstGeom prst="line">
            <a:avLst/>
          </a:prstGeom>
          <a:ln w="762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>
            <a:extLst>
              <a:ext uri="{FF2B5EF4-FFF2-40B4-BE49-F238E27FC236}">
                <a16:creationId xmlns:a16="http://schemas.microsoft.com/office/drawing/2014/main" id="{0CFA4567-4B27-4E1C-9E73-519F12DB343A}"/>
              </a:ext>
            </a:extLst>
          </p:cNvPr>
          <p:cNvCxnSpPr>
            <a:cxnSpLocks/>
            <a:stCxn id="31" idx="4"/>
            <a:endCxn id="31" idx="0"/>
          </p:cNvCxnSpPr>
          <p:nvPr/>
        </p:nvCxnSpPr>
        <p:spPr>
          <a:xfrm flipH="1">
            <a:off x="679633" y="0"/>
            <a:ext cx="2012767" cy="6858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E34E8854-355C-4267-9FB4-2D13A3FB1E46}"/>
              </a:ext>
            </a:extLst>
          </p:cNvPr>
          <p:cNvSpPr txBox="1"/>
          <p:nvPr/>
        </p:nvSpPr>
        <p:spPr>
          <a:xfrm>
            <a:off x="5796021" y="808185"/>
            <a:ext cx="562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כנס יועצים 21.07</a:t>
            </a:r>
          </a:p>
        </p:txBody>
      </p:sp>
    </p:spTree>
    <p:extLst>
      <p:ext uri="{BB962C8B-B14F-4D97-AF65-F5344CB8AC3E}">
        <p14:creationId xmlns:p14="http://schemas.microsoft.com/office/powerpoint/2010/main" val="3402496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תמונה 16" descr="תמונה שמכילה אדם, ישיבה, חוץ, איש&#10;&#10;התיאור נוצר באופן אוטומטי">
            <a:extLst>
              <a:ext uri="{FF2B5EF4-FFF2-40B4-BE49-F238E27FC236}">
                <a16:creationId xmlns:a16="http://schemas.microsoft.com/office/drawing/2014/main" id="{7C2D8260-718B-41C7-8C78-EBB9567442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139" r="14074"/>
          <a:stretch/>
        </p:blipFill>
        <p:spPr>
          <a:xfrm flipH="1">
            <a:off x="0" y="0"/>
            <a:ext cx="4401499" cy="6858000"/>
          </a:xfrm>
          <a:custGeom>
            <a:avLst/>
            <a:gdLst>
              <a:gd name="connsiteX0" fmla="*/ 1088648 w 4401499"/>
              <a:gd name="connsiteY0" fmla="*/ 0 h 6858000"/>
              <a:gd name="connsiteX1" fmla="*/ 0 w 4401499"/>
              <a:gd name="connsiteY1" fmla="*/ 0 h 6858000"/>
              <a:gd name="connsiteX2" fmla="*/ 1088648 w 4401499"/>
              <a:gd name="connsiteY2" fmla="*/ 6858000 h 6858000"/>
              <a:gd name="connsiteX3" fmla="*/ 4401499 w 4401499"/>
              <a:gd name="connsiteY3" fmla="*/ 0 h 6858000"/>
              <a:gd name="connsiteX4" fmla="*/ 1088649 w 4401499"/>
              <a:gd name="connsiteY4" fmla="*/ 0 h 6858000"/>
              <a:gd name="connsiteX5" fmla="*/ 1088649 w 4401499"/>
              <a:gd name="connsiteY5" fmla="*/ 6858000 h 6858000"/>
              <a:gd name="connsiteX6" fmla="*/ 4401499 w 440149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1499" h="6858000">
                <a:moveTo>
                  <a:pt x="1088648" y="0"/>
                </a:moveTo>
                <a:lnTo>
                  <a:pt x="0" y="0"/>
                </a:lnTo>
                <a:lnTo>
                  <a:pt x="1088648" y="6858000"/>
                </a:lnTo>
                <a:close/>
                <a:moveTo>
                  <a:pt x="4401499" y="0"/>
                </a:moveTo>
                <a:lnTo>
                  <a:pt x="1088649" y="0"/>
                </a:lnTo>
                <a:lnTo>
                  <a:pt x="1088649" y="6858000"/>
                </a:lnTo>
                <a:lnTo>
                  <a:pt x="4401499" y="6858000"/>
                </a:lnTo>
                <a:close/>
              </a:path>
            </a:pathLst>
          </a:custGeom>
        </p:spPr>
      </p:pic>
      <p:cxnSp>
        <p:nvCxnSpPr>
          <p:cNvPr id="32" name="מחבר ישר 31">
            <a:extLst>
              <a:ext uri="{FF2B5EF4-FFF2-40B4-BE49-F238E27FC236}">
                <a16:creationId xmlns:a16="http://schemas.microsoft.com/office/drawing/2014/main" id="{66CFAC49-347E-4905-B7FF-1E0072E8C928}"/>
              </a:ext>
            </a:extLst>
          </p:cNvPr>
          <p:cNvCxnSpPr>
            <a:cxnSpLocks/>
          </p:cNvCxnSpPr>
          <p:nvPr/>
        </p:nvCxnSpPr>
        <p:spPr>
          <a:xfrm flipH="1">
            <a:off x="3312851" y="0"/>
            <a:ext cx="1088649" cy="6858000"/>
          </a:xfrm>
          <a:prstGeom prst="line">
            <a:avLst/>
          </a:prstGeom>
          <a:ln w="57150">
            <a:solidFill>
              <a:srgbClr val="0071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3F287C9B-2490-4B8E-AAA4-6957B9335732}"/>
              </a:ext>
            </a:extLst>
          </p:cNvPr>
          <p:cNvSpPr txBox="1"/>
          <p:nvPr/>
        </p:nvSpPr>
        <p:spPr>
          <a:xfrm>
            <a:off x="415090" y="447228"/>
            <a:ext cx="112054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קרן סיעוד</a:t>
            </a:r>
          </a:p>
        </p:txBody>
      </p: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07C34C95-D32B-4AF9-BB59-FC5342437934}"/>
              </a:ext>
            </a:extLst>
          </p:cNvPr>
          <p:cNvCxnSpPr/>
          <p:nvPr/>
        </p:nvCxnSpPr>
        <p:spPr>
          <a:xfrm flipH="1">
            <a:off x="415090" y="1167063"/>
            <a:ext cx="111111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BFD2C3DA-435E-4D67-84FB-6E7CF85CD7D4}"/>
              </a:ext>
            </a:extLst>
          </p:cNvPr>
          <p:cNvSpPr txBox="1"/>
          <p:nvPr/>
        </p:nvSpPr>
        <p:spPr>
          <a:xfrm>
            <a:off x="4927600" y="1761171"/>
            <a:ext cx="6692899" cy="2781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קרן סיעוד פועלת על פי חוק הביטוח הלאומי סעיף 235 (א).</a:t>
            </a:r>
          </a:p>
          <a:p>
            <a:pPr marL="285750" indent="-285750">
              <a:lnSpc>
                <a:spcPct val="200000"/>
              </a:lnSpc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החל משנת 1988 מיועדת לפיתוח שירותים לזקנים מוגבלים בתפקודם והזקוקים לטיפול ממושך.</a:t>
            </a:r>
          </a:p>
          <a:p>
            <a:pPr marL="285750" indent="-285750">
              <a:lnSpc>
                <a:spcPct val="200000"/>
              </a:lnSpc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פיתוח שירותים בקהילה ובמוסדות סיעודיים.</a:t>
            </a:r>
          </a:p>
          <a:p>
            <a:pPr marL="285750" indent="-285750">
              <a:lnSpc>
                <a:spcPct val="200000"/>
              </a:lnSpc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תקציב הקרן עומד על 40 מיליון ₪ שנתי.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AAC3642D-3EA4-4032-AB09-43E348B0A23D}"/>
              </a:ext>
            </a:extLst>
          </p:cNvPr>
          <p:cNvSpPr/>
          <p:nvPr/>
        </p:nvSpPr>
        <p:spPr>
          <a:xfrm>
            <a:off x="415090" y="0"/>
            <a:ext cx="880180" cy="880180"/>
          </a:xfrm>
          <a:prstGeom prst="rect">
            <a:avLst/>
          </a:prstGeom>
          <a:gradFill>
            <a:gsLst>
              <a:gs pos="0">
                <a:srgbClr val="66CCFF"/>
              </a:gs>
              <a:gs pos="76000">
                <a:srgbClr val="0071B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גרפיקה 6">
            <a:extLst>
              <a:ext uri="{FF2B5EF4-FFF2-40B4-BE49-F238E27FC236}">
                <a16:creationId xmlns:a16="http://schemas.microsoft.com/office/drawing/2014/main" id="{41D012D9-5ECB-4775-B196-BE17CE5BE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38180" y="6107451"/>
            <a:ext cx="731721" cy="606641"/>
          </a:xfrm>
          <a:prstGeom prst="rect">
            <a:avLst/>
          </a:prstGeom>
        </p:spPr>
      </p:pic>
      <p:pic>
        <p:nvPicPr>
          <p:cNvPr id="3" name="גרפיקה 2" descr="אישה עם מקל">
            <a:extLst>
              <a:ext uri="{FF2B5EF4-FFF2-40B4-BE49-F238E27FC236}">
                <a16:creationId xmlns:a16="http://schemas.microsoft.com/office/drawing/2014/main" id="{3BB718D4-C3F6-4439-9762-2ACE1E23557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04654" y="89564"/>
            <a:ext cx="701052" cy="70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50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367E40C3-36A8-4CE8-B963-FF44DB543B2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גרפיקה 6">
            <a:extLst>
              <a:ext uri="{FF2B5EF4-FFF2-40B4-BE49-F238E27FC236}">
                <a16:creationId xmlns:a16="http://schemas.microsoft.com/office/drawing/2014/main" id="{41D012D9-5ECB-4775-B196-BE17CE5BE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8180" y="6107451"/>
            <a:ext cx="731721" cy="606641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0715CE1F-7EEA-46C2-AC4C-69C2845EE690}"/>
              </a:ext>
            </a:extLst>
          </p:cNvPr>
          <p:cNvSpPr txBox="1"/>
          <p:nvPr/>
        </p:nvSpPr>
        <p:spPr>
          <a:xfrm>
            <a:off x="2153920" y="1911312"/>
            <a:ext cx="7884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54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חזון</a:t>
            </a:r>
            <a:endParaRPr lang="en-US" sz="5400" b="1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EC6BAC03-B9E5-4FAB-9A4D-4E6B97EA0729}"/>
              </a:ext>
            </a:extLst>
          </p:cNvPr>
          <p:cNvSpPr txBox="1"/>
          <p:nvPr/>
        </p:nvSpPr>
        <p:spPr>
          <a:xfrm>
            <a:off x="2153920" y="3031687"/>
            <a:ext cx="7884160" cy="1692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4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פיתוח שירותי קהילה לעידוד </a:t>
            </a:r>
            <a:r>
              <a:rPr lang="en-US" sz="24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AGING IN PLACE</a:t>
            </a:r>
            <a:r>
              <a:rPr lang="he-IL" sz="24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,</a:t>
            </a:r>
            <a:endParaRPr lang="en-US" sz="24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>
              <a:lnSpc>
                <a:spcPct val="150000"/>
              </a:lnSpc>
            </a:pPr>
            <a:r>
              <a:rPr lang="he-IL" sz="24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שיפור איכות חיים לשוהים במוסדות,</a:t>
            </a:r>
          </a:p>
          <a:p>
            <a:pPr algn="ctr">
              <a:lnSpc>
                <a:spcPct val="150000"/>
              </a:lnSpc>
            </a:pPr>
            <a:r>
              <a:rPr lang="he-IL" sz="24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פעולות מניעת הדרדרות של הזקנים.</a:t>
            </a:r>
          </a:p>
        </p:txBody>
      </p: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0787680E-1F8D-4BF5-BD9B-0080F9F07472}"/>
              </a:ext>
            </a:extLst>
          </p:cNvPr>
          <p:cNvCxnSpPr>
            <a:cxnSpLocks/>
          </p:cNvCxnSpPr>
          <p:nvPr/>
        </p:nvCxnSpPr>
        <p:spPr>
          <a:xfrm>
            <a:off x="2153920" y="1397000"/>
            <a:ext cx="7884160" cy="0"/>
          </a:xfrm>
          <a:prstGeom prst="line">
            <a:avLst/>
          </a:prstGeom>
          <a:ln w="7620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3075C1D0-DF4A-4389-868A-49E00D33D657}"/>
              </a:ext>
            </a:extLst>
          </p:cNvPr>
          <p:cNvCxnSpPr>
            <a:cxnSpLocks/>
          </p:cNvCxnSpPr>
          <p:nvPr/>
        </p:nvCxnSpPr>
        <p:spPr>
          <a:xfrm>
            <a:off x="2153920" y="5461000"/>
            <a:ext cx="7884160" cy="0"/>
          </a:xfrm>
          <a:prstGeom prst="line">
            <a:avLst/>
          </a:prstGeom>
          <a:ln w="7620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495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3F287C9B-2490-4B8E-AAA4-6957B9335732}"/>
              </a:ext>
            </a:extLst>
          </p:cNvPr>
          <p:cNvSpPr txBox="1"/>
          <p:nvPr/>
        </p:nvSpPr>
        <p:spPr>
          <a:xfrm>
            <a:off x="415090" y="447228"/>
            <a:ext cx="112054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שותפים</a:t>
            </a:r>
          </a:p>
        </p:txBody>
      </p: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07C34C95-D32B-4AF9-BB59-FC5342437934}"/>
              </a:ext>
            </a:extLst>
          </p:cNvPr>
          <p:cNvCxnSpPr/>
          <p:nvPr/>
        </p:nvCxnSpPr>
        <p:spPr>
          <a:xfrm flipH="1">
            <a:off x="415090" y="1167063"/>
            <a:ext cx="111111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מלבן 3">
            <a:extLst>
              <a:ext uri="{FF2B5EF4-FFF2-40B4-BE49-F238E27FC236}">
                <a16:creationId xmlns:a16="http://schemas.microsoft.com/office/drawing/2014/main" id="{5C80C8C5-0037-4410-A831-A923FA74909F}"/>
              </a:ext>
            </a:extLst>
          </p:cNvPr>
          <p:cNvSpPr/>
          <p:nvPr/>
        </p:nvSpPr>
        <p:spPr>
          <a:xfrm>
            <a:off x="415090" y="0"/>
            <a:ext cx="880180" cy="880180"/>
          </a:xfrm>
          <a:prstGeom prst="rect">
            <a:avLst/>
          </a:prstGeom>
          <a:gradFill>
            <a:gsLst>
              <a:gs pos="0">
                <a:srgbClr val="66CCFF"/>
              </a:gs>
              <a:gs pos="76000">
                <a:srgbClr val="0071B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גרפיקה 5">
            <a:extLst>
              <a:ext uri="{FF2B5EF4-FFF2-40B4-BE49-F238E27FC236}">
                <a16:creationId xmlns:a16="http://schemas.microsoft.com/office/drawing/2014/main" id="{C21D2469-CAC8-49B6-9CE7-06FC198DC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38180" y="6107451"/>
            <a:ext cx="731721" cy="606641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E1C604C0-2AB3-4CC1-AA57-DBFC9FD7CE20}"/>
              </a:ext>
            </a:extLst>
          </p:cNvPr>
          <p:cNvSpPr txBox="1"/>
          <p:nvPr/>
        </p:nvSpPr>
        <p:spPr>
          <a:xfrm>
            <a:off x="415090" y="1585762"/>
            <a:ext cx="1120540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משרדי ממשלה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978107F8-8364-4DC5-B9FA-796E9F96D6BA}"/>
              </a:ext>
            </a:extLst>
          </p:cNvPr>
          <p:cNvSpPr txBox="1"/>
          <p:nvPr/>
        </p:nvSpPr>
        <p:spPr>
          <a:xfrm>
            <a:off x="415089" y="3432394"/>
            <a:ext cx="1120540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קרנות פילנתרופיות</a:t>
            </a:r>
          </a:p>
        </p:txBody>
      </p:sp>
      <p:pic>
        <p:nvPicPr>
          <p:cNvPr id="3" name="תמונה 2" descr="תמונה שמכילה בקבוק&#10;&#10;התיאור נוצר באופן אוטומטי">
            <a:extLst>
              <a:ext uri="{FF2B5EF4-FFF2-40B4-BE49-F238E27FC236}">
                <a16:creationId xmlns:a16="http://schemas.microsoft.com/office/drawing/2014/main" id="{AD87816B-162E-4B19-966B-2031D2AAE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911" y="4148107"/>
            <a:ext cx="1942194" cy="401834"/>
          </a:xfrm>
          <a:prstGeom prst="rect">
            <a:avLst/>
          </a:prstGeom>
        </p:spPr>
      </p:pic>
      <p:pic>
        <p:nvPicPr>
          <p:cNvPr id="15" name="תמונה 14" descr="תמונה שמכילה ישיבה, שעון, כתום, שלט&#10;&#10;התיאור נוצר באופן אוטומטי">
            <a:extLst>
              <a:ext uri="{FF2B5EF4-FFF2-40B4-BE49-F238E27FC236}">
                <a16:creationId xmlns:a16="http://schemas.microsoft.com/office/drawing/2014/main" id="{2AB1D9BE-8FAD-4F17-8610-7ECB347B6D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722" y="4124653"/>
            <a:ext cx="1595531" cy="448742"/>
          </a:xfrm>
          <a:prstGeom prst="rect">
            <a:avLst/>
          </a:prstGeom>
        </p:spPr>
      </p:pic>
      <p:pic>
        <p:nvPicPr>
          <p:cNvPr id="19" name="תמונה 18" descr="תמונה שמכילה מטריה&#10;&#10;התיאור נוצר באופן אוטומטי">
            <a:extLst>
              <a:ext uri="{FF2B5EF4-FFF2-40B4-BE49-F238E27FC236}">
                <a16:creationId xmlns:a16="http://schemas.microsoft.com/office/drawing/2014/main" id="{BB53EDD1-94D8-4473-B08E-DDD8BBE6C46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841" y="2288893"/>
            <a:ext cx="1210317" cy="723701"/>
          </a:xfrm>
          <a:prstGeom prst="rect">
            <a:avLst/>
          </a:prstGeom>
        </p:spPr>
      </p:pic>
      <p:pic>
        <p:nvPicPr>
          <p:cNvPr id="25" name="תמונה 24" descr="תמונה שמכילה מזון, שלט, אנשים, ציור&#10;&#10;התיאור נוצר באופן אוטומטי">
            <a:extLst>
              <a:ext uri="{FF2B5EF4-FFF2-40B4-BE49-F238E27FC236}">
                <a16:creationId xmlns:a16="http://schemas.microsoft.com/office/drawing/2014/main" id="{1E224D6E-AA27-4D78-9662-3F6C162FC6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072" y="2190244"/>
            <a:ext cx="1297181" cy="920998"/>
          </a:xfrm>
          <a:prstGeom prst="rect">
            <a:avLst/>
          </a:prstGeom>
        </p:spPr>
      </p:pic>
      <p:cxnSp>
        <p:nvCxnSpPr>
          <p:cNvPr id="31" name="מחבר ישר 30">
            <a:extLst>
              <a:ext uri="{FF2B5EF4-FFF2-40B4-BE49-F238E27FC236}">
                <a16:creationId xmlns:a16="http://schemas.microsoft.com/office/drawing/2014/main" id="{E8538A17-17F5-48EB-94E1-B46B77CD255C}"/>
              </a:ext>
            </a:extLst>
          </p:cNvPr>
          <p:cNvCxnSpPr>
            <a:cxnSpLocks/>
            <a:endCxn id="10" idx="1"/>
          </p:cNvCxnSpPr>
          <p:nvPr/>
        </p:nvCxnSpPr>
        <p:spPr>
          <a:xfrm flipH="1">
            <a:off x="415089" y="3632449"/>
            <a:ext cx="8820351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ישר 33">
            <a:extLst>
              <a:ext uri="{FF2B5EF4-FFF2-40B4-BE49-F238E27FC236}">
                <a16:creationId xmlns:a16="http://schemas.microsoft.com/office/drawing/2014/main" id="{C5F7DB3D-B242-4EE2-9AE5-6416E3440B45}"/>
              </a:ext>
            </a:extLst>
          </p:cNvPr>
          <p:cNvCxnSpPr>
            <a:cxnSpLocks/>
            <a:endCxn id="9" idx="1"/>
          </p:cNvCxnSpPr>
          <p:nvPr/>
        </p:nvCxnSpPr>
        <p:spPr>
          <a:xfrm flipH="1">
            <a:off x="415090" y="1785817"/>
            <a:ext cx="931819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דף הבית - המרכז הישראלי לאפוטרופסות">
            <a:extLst>
              <a:ext uri="{FF2B5EF4-FFF2-40B4-BE49-F238E27FC236}">
                <a16:creationId xmlns:a16="http://schemas.microsoft.com/office/drawing/2014/main" id="{A9947CAF-8C13-45FE-A965-E481EA0E5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72" b="39312"/>
          <a:stretch/>
        </p:blipFill>
        <p:spPr bwMode="auto">
          <a:xfrm>
            <a:off x="7105897" y="2395512"/>
            <a:ext cx="2718435" cy="51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3EF18966-1541-4551-A018-8AD74F31A3D9}"/>
              </a:ext>
            </a:extLst>
          </p:cNvPr>
          <p:cNvSpPr txBox="1"/>
          <p:nvPr/>
        </p:nvSpPr>
        <p:spPr>
          <a:xfrm>
            <a:off x="415089" y="5032586"/>
            <a:ext cx="1120540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קופות החולים</a:t>
            </a:r>
          </a:p>
        </p:txBody>
      </p: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5EB14D7D-0B95-4D4B-A3F6-AF5B99582D5D}"/>
              </a:ext>
            </a:extLst>
          </p:cNvPr>
          <p:cNvCxnSpPr>
            <a:cxnSpLocks/>
            <a:endCxn id="22" idx="1"/>
          </p:cNvCxnSpPr>
          <p:nvPr/>
        </p:nvCxnSpPr>
        <p:spPr>
          <a:xfrm flipH="1">
            <a:off x="415089" y="5232641"/>
            <a:ext cx="9409631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מכון שיקום קופת חולים מאוחדת: אשדוד - מראש ומעבר">
            <a:extLst>
              <a:ext uri="{FF2B5EF4-FFF2-40B4-BE49-F238E27FC236}">
                <a16:creationId xmlns:a16="http://schemas.microsoft.com/office/drawing/2014/main" id="{7742B727-8AA9-4A6F-9C78-B358E33562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4" b="21400"/>
          <a:stretch/>
        </p:blipFill>
        <p:spPr bwMode="auto">
          <a:xfrm>
            <a:off x="6869988" y="5682363"/>
            <a:ext cx="912829" cy="6396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לוגו קופת חולים מכבי - חריש סיטי">
            <a:extLst>
              <a:ext uri="{FF2B5EF4-FFF2-40B4-BE49-F238E27FC236}">
                <a16:creationId xmlns:a16="http://schemas.microsoft.com/office/drawing/2014/main" id="{CD0940FA-52A2-4ACA-9DC0-481A0901E1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1" t="10936" b="10136"/>
          <a:stretch/>
        </p:blipFill>
        <p:spPr bwMode="auto">
          <a:xfrm>
            <a:off x="8412544" y="5632198"/>
            <a:ext cx="1087249" cy="740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קופת חולים לאומית | מדריך אילת פלוס">
            <a:extLst>
              <a:ext uri="{FF2B5EF4-FFF2-40B4-BE49-F238E27FC236}">
                <a16:creationId xmlns:a16="http://schemas.microsoft.com/office/drawing/2014/main" id="{B0560227-498F-444A-AE03-030DF599E7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0" b="26114"/>
          <a:stretch/>
        </p:blipFill>
        <p:spPr bwMode="auto">
          <a:xfrm>
            <a:off x="10129519" y="5723374"/>
            <a:ext cx="1486457" cy="5576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לוגו קופת חולים כללית - חריש סיטי">
            <a:extLst>
              <a:ext uri="{FF2B5EF4-FFF2-40B4-BE49-F238E27FC236}">
                <a16:creationId xmlns:a16="http://schemas.microsoft.com/office/drawing/2014/main" id="{24BB3D39-9E97-406B-B095-C2D79E2311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0" t="21852" b="18771"/>
          <a:stretch/>
        </p:blipFill>
        <p:spPr bwMode="auto">
          <a:xfrm>
            <a:off x="4488297" y="5717895"/>
            <a:ext cx="1751964" cy="56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גרפיקה 17" descr="אישה עם מקל">
            <a:extLst>
              <a:ext uri="{FF2B5EF4-FFF2-40B4-BE49-F238E27FC236}">
                <a16:creationId xmlns:a16="http://schemas.microsoft.com/office/drawing/2014/main" id="{A30AA7C1-AFC4-483E-A511-92AFCD81839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504654" y="89564"/>
            <a:ext cx="701052" cy="70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41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3F287C9B-2490-4B8E-AAA4-6957B9335732}"/>
              </a:ext>
            </a:extLst>
          </p:cNvPr>
          <p:cNvSpPr txBox="1"/>
          <p:nvPr/>
        </p:nvSpPr>
        <p:spPr>
          <a:xfrm>
            <a:off x="415090" y="447228"/>
            <a:ext cx="112054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לקוחות</a:t>
            </a:r>
          </a:p>
        </p:txBody>
      </p: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07C34C95-D32B-4AF9-BB59-FC5342437934}"/>
              </a:ext>
            </a:extLst>
          </p:cNvPr>
          <p:cNvCxnSpPr/>
          <p:nvPr/>
        </p:nvCxnSpPr>
        <p:spPr>
          <a:xfrm flipH="1">
            <a:off x="415090" y="1167063"/>
            <a:ext cx="111111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מלבן 3">
            <a:extLst>
              <a:ext uri="{FF2B5EF4-FFF2-40B4-BE49-F238E27FC236}">
                <a16:creationId xmlns:a16="http://schemas.microsoft.com/office/drawing/2014/main" id="{5C80C8C5-0037-4410-A831-A923FA74909F}"/>
              </a:ext>
            </a:extLst>
          </p:cNvPr>
          <p:cNvSpPr/>
          <p:nvPr/>
        </p:nvSpPr>
        <p:spPr>
          <a:xfrm>
            <a:off x="415090" y="0"/>
            <a:ext cx="880180" cy="880180"/>
          </a:xfrm>
          <a:prstGeom prst="rect">
            <a:avLst/>
          </a:prstGeom>
          <a:gradFill>
            <a:gsLst>
              <a:gs pos="0">
                <a:srgbClr val="66CCFF"/>
              </a:gs>
              <a:gs pos="76000">
                <a:srgbClr val="0071B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גרפיקה 5">
            <a:extLst>
              <a:ext uri="{FF2B5EF4-FFF2-40B4-BE49-F238E27FC236}">
                <a16:creationId xmlns:a16="http://schemas.microsoft.com/office/drawing/2014/main" id="{C21D2469-CAC8-49B6-9CE7-06FC198DC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38180" y="6107451"/>
            <a:ext cx="731721" cy="606641"/>
          </a:xfrm>
          <a:prstGeom prst="rect">
            <a:avLst/>
          </a:prstGeom>
        </p:spPr>
      </p:pic>
      <p:sp>
        <p:nvSpPr>
          <p:cNvPr id="2" name="אליפסה 1">
            <a:extLst>
              <a:ext uri="{FF2B5EF4-FFF2-40B4-BE49-F238E27FC236}">
                <a16:creationId xmlns:a16="http://schemas.microsoft.com/office/drawing/2014/main" id="{721C5C29-16B9-4336-8508-B8EE249F3EF3}"/>
              </a:ext>
            </a:extLst>
          </p:cNvPr>
          <p:cNvSpPr/>
          <p:nvPr/>
        </p:nvSpPr>
        <p:spPr>
          <a:xfrm>
            <a:off x="8950960" y="2644983"/>
            <a:ext cx="2171316" cy="2171318"/>
          </a:xfrm>
          <a:prstGeom prst="ellipse">
            <a:avLst/>
          </a:prstGeom>
          <a:solidFill>
            <a:srgbClr val="0071B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he-IL" sz="20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רשויות</a:t>
            </a:r>
          </a:p>
        </p:txBody>
      </p:sp>
      <p:sp>
        <p:nvSpPr>
          <p:cNvPr id="3" name="אליפסה 2">
            <a:extLst>
              <a:ext uri="{FF2B5EF4-FFF2-40B4-BE49-F238E27FC236}">
                <a16:creationId xmlns:a16="http://schemas.microsoft.com/office/drawing/2014/main" id="{E5ADC792-644B-459F-8F5D-4928D5B260BF}"/>
              </a:ext>
            </a:extLst>
          </p:cNvPr>
          <p:cNvSpPr/>
          <p:nvPr/>
        </p:nvSpPr>
        <p:spPr>
          <a:xfrm>
            <a:off x="3696803" y="2644983"/>
            <a:ext cx="2171316" cy="2171318"/>
          </a:xfrm>
          <a:prstGeom prst="ellipse">
            <a:avLst/>
          </a:prstGeom>
          <a:solidFill>
            <a:srgbClr val="0071B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he-IL" sz="20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עמותות</a:t>
            </a:r>
          </a:p>
        </p:txBody>
      </p:sp>
      <p:sp>
        <p:nvSpPr>
          <p:cNvPr id="5" name="אליפסה 4">
            <a:extLst>
              <a:ext uri="{FF2B5EF4-FFF2-40B4-BE49-F238E27FC236}">
                <a16:creationId xmlns:a16="http://schemas.microsoft.com/office/drawing/2014/main" id="{1C62316B-DC68-4596-B422-3403BCFCC0E7}"/>
              </a:ext>
            </a:extLst>
          </p:cNvPr>
          <p:cNvSpPr/>
          <p:nvPr/>
        </p:nvSpPr>
        <p:spPr>
          <a:xfrm>
            <a:off x="1069725" y="2644983"/>
            <a:ext cx="2171316" cy="2171318"/>
          </a:xfrm>
          <a:prstGeom prst="ellipse">
            <a:avLst/>
          </a:prstGeom>
          <a:solidFill>
            <a:srgbClr val="0071B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he-IL" sz="20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בני משפחה</a:t>
            </a:r>
          </a:p>
        </p:txBody>
      </p:sp>
      <p:sp>
        <p:nvSpPr>
          <p:cNvPr id="7" name="אליפסה 6">
            <a:extLst>
              <a:ext uri="{FF2B5EF4-FFF2-40B4-BE49-F238E27FC236}">
                <a16:creationId xmlns:a16="http://schemas.microsoft.com/office/drawing/2014/main" id="{975AB37B-BA4F-4B9D-8FC7-25425CAF51D7}"/>
              </a:ext>
            </a:extLst>
          </p:cNvPr>
          <p:cNvSpPr/>
          <p:nvPr/>
        </p:nvSpPr>
        <p:spPr>
          <a:xfrm>
            <a:off x="6323881" y="2644983"/>
            <a:ext cx="2171316" cy="2171318"/>
          </a:xfrm>
          <a:prstGeom prst="ellipse">
            <a:avLst/>
          </a:prstGeom>
          <a:solidFill>
            <a:srgbClr val="0071B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he-IL" sz="20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זקנים</a:t>
            </a:r>
          </a:p>
        </p:txBody>
      </p:sp>
      <p:pic>
        <p:nvPicPr>
          <p:cNvPr id="15" name="גרפיקה 14" descr="אישה עם מקל">
            <a:extLst>
              <a:ext uri="{FF2B5EF4-FFF2-40B4-BE49-F238E27FC236}">
                <a16:creationId xmlns:a16="http://schemas.microsoft.com/office/drawing/2014/main" id="{A85D5820-C39F-4C7B-B11B-DBF5DC2AB2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4654" y="89564"/>
            <a:ext cx="701052" cy="70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50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0C65AE89-5DE0-4140-AE23-5903BA0B7DAF}"/>
              </a:ext>
            </a:extLst>
          </p:cNvPr>
          <p:cNvSpPr/>
          <p:nvPr/>
        </p:nvSpPr>
        <p:spPr>
          <a:xfrm>
            <a:off x="8082142" y="1948253"/>
            <a:ext cx="3410953" cy="38562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sx="101000" sy="101000" algn="ctr" rotWithShape="0">
              <a:schemeClr val="tx1">
                <a:lumMod val="95000"/>
                <a:lumOff val="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buClr>
                <a:srgbClr val="66CCFF"/>
              </a:buClr>
            </a:pPr>
            <a:r>
              <a:rPr lang="he-IL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הקמה חדשה שיפוצים והרחבות של מסגרות בקהילה:  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>
              <a:buClr>
                <a:srgbClr val="66CCFF"/>
              </a:buClr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>
              <a:buClr>
                <a:srgbClr val="66CCFF"/>
              </a:buClr>
            </a:pPr>
            <a:r>
              <a:rPr lang="he-I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מרכזי יום לתשושים, 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>
              <a:buClr>
                <a:srgbClr val="66CCFF"/>
              </a:buClr>
            </a:pPr>
            <a:r>
              <a:rPr lang="he-I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מרכזי יום </a:t>
            </a:r>
            <a:r>
              <a:rPr lang="he-IL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לתשושי</a:t>
            </a:r>
            <a:r>
              <a:rPr lang="he-I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נפש 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>
              <a:buClr>
                <a:srgbClr val="66CCFF"/>
              </a:buClr>
            </a:pPr>
            <a:r>
              <a:rPr lang="he-I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מועדוני מופת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BB77FB60-0568-4CBC-BD86-025764507571}"/>
              </a:ext>
            </a:extLst>
          </p:cNvPr>
          <p:cNvSpPr/>
          <p:nvPr/>
        </p:nvSpPr>
        <p:spPr>
          <a:xfrm>
            <a:off x="4393673" y="1948252"/>
            <a:ext cx="3410953" cy="38562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sx="101000" sy="101000" algn="ctr" rotWithShape="0">
              <a:schemeClr val="tx1">
                <a:lumMod val="95000"/>
                <a:lumOff val="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buClr>
                <a:srgbClr val="66CCFF"/>
              </a:buClr>
            </a:pPr>
            <a:r>
              <a:rPr lang="he-IL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הקמה חדשה שיפוצים, הרחבות של מחלקות בבתי אבות: 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>
              <a:buClr>
                <a:srgbClr val="66CCFF"/>
              </a:buClr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>
              <a:buClr>
                <a:srgbClr val="66CCFF"/>
              </a:buClr>
            </a:pPr>
            <a:r>
              <a:rPr lang="he-I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מחלקות תשושים, 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>
              <a:buClr>
                <a:srgbClr val="66CCFF"/>
              </a:buClr>
            </a:pPr>
            <a:r>
              <a:rPr lang="he-I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סיעודיים, </a:t>
            </a:r>
            <a:r>
              <a:rPr lang="he-IL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תשושי</a:t>
            </a:r>
            <a:r>
              <a:rPr lang="he-I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נפש. 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>
              <a:buClr>
                <a:srgbClr val="66CCFF"/>
              </a:buClr>
            </a:pPr>
            <a:r>
              <a:rPr lang="he-I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בגישת אשכולות דיור</a:t>
            </a: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982CF135-409E-40EF-A470-CF75B909D87F}"/>
              </a:ext>
            </a:extLst>
          </p:cNvPr>
          <p:cNvSpPr/>
          <p:nvPr/>
        </p:nvSpPr>
        <p:spPr>
          <a:xfrm>
            <a:off x="698905" y="1930054"/>
            <a:ext cx="3410953" cy="38562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sx="101000" sy="101000" algn="ctr" rotWithShape="0">
              <a:schemeClr val="tx1">
                <a:lumMod val="95000"/>
                <a:lumOff val="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buClr>
                <a:srgbClr val="66CCFF"/>
              </a:buClr>
            </a:pPr>
            <a:r>
              <a:rPr lang="he-IL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ציוד לבתי אבות 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>
              <a:buClr>
                <a:srgbClr val="66CCFF"/>
              </a:buClr>
            </a:pPr>
            <a:r>
              <a:rPr lang="he-IL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ומרכזי יום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>
              <a:buClr>
                <a:srgbClr val="66CCFF"/>
              </a:buClr>
            </a:pP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>
              <a:buClr>
                <a:srgbClr val="66CCFF"/>
              </a:buClr>
            </a:pP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>
              <a:buClr>
                <a:srgbClr val="66CCFF"/>
              </a:buClr>
            </a:pP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>
              <a:buClr>
                <a:srgbClr val="66CCFF"/>
              </a:buClr>
            </a:pPr>
            <a:endParaRPr lang="he-IL" sz="2400" b="1" dirty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3F287C9B-2490-4B8E-AAA4-6957B9335732}"/>
              </a:ext>
            </a:extLst>
          </p:cNvPr>
          <p:cNvSpPr txBox="1"/>
          <p:nvPr/>
        </p:nvSpPr>
        <p:spPr>
          <a:xfrm>
            <a:off x="415090" y="447228"/>
            <a:ext cx="112054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תחומי הסיוע</a:t>
            </a:r>
          </a:p>
        </p:txBody>
      </p: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07C34C95-D32B-4AF9-BB59-FC5342437934}"/>
              </a:ext>
            </a:extLst>
          </p:cNvPr>
          <p:cNvCxnSpPr/>
          <p:nvPr/>
        </p:nvCxnSpPr>
        <p:spPr>
          <a:xfrm flipH="1">
            <a:off x="415090" y="1167063"/>
            <a:ext cx="111111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מלבן 4">
            <a:extLst>
              <a:ext uri="{FF2B5EF4-FFF2-40B4-BE49-F238E27FC236}">
                <a16:creationId xmlns:a16="http://schemas.microsoft.com/office/drawing/2014/main" id="{AAC3642D-3EA4-4032-AB09-43E348B0A23D}"/>
              </a:ext>
            </a:extLst>
          </p:cNvPr>
          <p:cNvSpPr/>
          <p:nvPr/>
        </p:nvSpPr>
        <p:spPr>
          <a:xfrm>
            <a:off x="415090" y="0"/>
            <a:ext cx="880180" cy="880180"/>
          </a:xfrm>
          <a:prstGeom prst="rect">
            <a:avLst/>
          </a:prstGeom>
          <a:gradFill>
            <a:gsLst>
              <a:gs pos="0">
                <a:srgbClr val="66CCFF"/>
              </a:gs>
              <a:gs pos="76000">
                <a:srgbClr val="0071B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גרפיקה 6">
            <a:extLst>
              <a:ext uri="{FF2B5EF4-FFF2-40B4-BE49-F238E27FC236}">
                <a16:creationId xmlns:a16="http://schemas.microsoft.com/office/drawing/2014/main" id="{41D012D9-5ECB-4775-B196-BE17CE5BE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8180" y="6107451"/>
            <a:ext cx="731721" cy="606641"/>
          </a:xfrm>
          <a:prstGeom prst="rect">
            <a:avLst/>
          </a:prstGeom>
        </p:spPr>
      </p:pic>
      <p:pic>
        <p:nvPicPr>
          <p:cNvPr id="2" name="גרפיקה 1" descr="אישה עם מקל">
            <a:extLst>
              <a:ext uri="{FF2B5EF4-FFF2-40B4-BE49-F238E27FC236}">
                <a16:creationId xmlns:a16="http://schemas.microsoft.com/office/drawing/2014/main" id="{E26BB49C-659E-4A80-AF69-06DA6467834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04654" y="89564"/>
            <a:ext cx="701052" cy="70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28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3F287C9B-2490-4B8E-AAA4-6957B9335732}"/>
              </a:ext>
            </a:extLst>
          </p:cNvPr>
          <p:cNvSpPr txBox="1"/>
          <p:nvPr/>
        </p:nvSpPr>
        <p:spPr>
          <a:xfrm>
            <a:off x="415090" y="447228"/>
            <a:ext cx="112054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פרוגרמה פיזית - מרכז יום לתשושים</a:t>
            </a:r>
          </a:p>
        </p:txBody>
      </p: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07C34C95-D32B-4AF9-BB59-FC5342437934}"/>
              </a:ext>
            </a:extLst>
          </p:cNvPr>
          <p:cNvCxnSpPr/>
          <p:nvPr/>
        </p:nvCxnSpPr>
        <p:spPr>
          <a:xfrm flipH="1">
            <a:off x="415090" y="1167063"/>
            <a:ext cx="111111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מלבן 4">
            <a:extLst>
              <a:ext uri="{FF2B5EF4-FFF2-40B4-BE49-F238E27FC236}">
                <a16:creationId xmlns:a16="http://schemas.microsoft.com/office/drawing/2014/main" id="{AAC3642D-3EA4-4032-AB09-43E348B0A23D}"/>
              </a:ext>
            </a:extLst>
          </p:cNvPr>
          <p:cNvSpPr/>
          <p:nvPr/>
        </p:nvSpPr>
        <p:spPr>
          <a:xfrm>
            <a:off x="415090" y="0"/>
            <a:ext cx="880180" cy="880180"/>
          </a:xfrm>
          <a:prstGeom prst="rect">
            <a:avLst/>
          </a:prstGeom>
          <a:gradFill>
            <a:gsLst>
              <a:gs pos="0">
                <a:srgbClr val="66CCFF"/>
              </a:gs>
              <a:gs pos="76000">
                <a:srgbClr val="0071B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גרפיקה 6">
            <a:extLst>
              <a:ext uri="{FF2B5EF4-FFF2-40B4-BE49-F238E27FC236}">
                <a16:creationId xmlns:a16="http://schemas.microsoft.com/office/drawing/2014/main" id="{41D012D9-5ECB-4775-B196-BE17CE5BE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8180" y="6107451"/>
            <a:ext cx="731721" cy="606641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F7A48797-234D-442F-9E02-BF4B5D1FA9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9640"/>
          <a:stretch/>
        </p:blipFill>
        <p:spPr>
          <a:xfrm>
            <a:off x="6235769" y="1540788"/>
            <a:ext cx="5290484" cy="486998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A80506E0-F86D-4E4E-8D40-CDBF059928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366"/>
          <a:stretch/>
        </p:blipFill>
        <p:spPr>
          <a:xfrm>
            <a:off x="665747" y="1540787"/>
            <a:ext cx="5290484" cy="88685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" name="גרפיקה 2" descr="אישה עם מקל">
            <a:extLst>
              <a:ext uri="{FF2B5EF4-FFF2-40B4-BE49-F238E27FC236}">
                <a16:creationId xmlns:a16="http://schemas.microsoft.com/office/drawing/2014/main" id="{AED744BD-E164-4BA9-AF55-16DA9E0C209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04654" y="89564"/>
            <a:ext cx="701052" cy="70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62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preview">
            <a:extLst>
              <a:ext uri="{FF2B5EF4-FFF2-40B4-BE49-F238E27FC236}">
                <a16:creationId xmlns:a16="http://schemas.microsoft.com/office/drawing/2014/main" id="{49BF1BF8-0541-4DCF-8F62-BC47A6A269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4" b="23251"/>
          <a:stretch/>
        </p:blipFill>
        <p:spPr bwMode="auto">
          <a:xfrm>
            <a:off x="0" y="1059180"/>
            <a:ext cx="12192000" cy="57988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83BBC46E-864E-4F80-9827-BEBB53530A93}"/>
              </a:ext>
            </a:extLst>
          </p:cNvPr>
          <p:cNvSpPr/>
          <p:nvPr/>
        </p:nvSpPr>
        <p:spPr>
          <a:xfrm>
            <a:off x="0" y="0"/>
            <a:ext cx="12192000" cy="1259840"/>
          </a:xfrm>
          <a:prstGeom prst="rect">
            <a:avLst/>
          </a:prstGeom>
          <a:solidFill>
            <a:srgbClr val="007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9FE431B1-2E0F-4296-A956-F24F7C64BDF5}"/>
              </a:ext>
            </a:extLst>
          </p:cNvPr>
          <p:cNvGrpSpPr/>
          <p:nvPr/>
        </p:nvGrpSpPr>
        <p:grpSpPr>
          <a:xfrm>
            <a:off x="2153920" y="200660"/>
            <a:ext cx="7884160" cy="858520"/>
            <a:chOff x="2153920" y="210820"/>
            <a:chExt cx="7884160" cy="858520"/>
          </a:xfrm>
        </p:grpSpPr>
        <p:sp>
          <p:nvSpPr>
            <p:cNvPr id="5" name="תיבת טקסט 4">
              <a:extLst>
                <a:ext uri="{FF2B5EF4-FFF2-40B4-BE49-F238E27FC236}">
                  <a16:creationId xmlns:a16="http://schemas.microsoft.com/office/drawing/2014/main" id="{4CA0AE66-E424-49CA-929B-2B065C9358F1}"/>
                </a:ext>
              </a:extLst>
            </p:cNvPr>
            <p:cNvSpPr txBox="1"/>
            <p:nvPr/>
          </p:nvSpPr>
          <p:spPr>
            <a:xfrm>
              <a:off x="2153920" y="409248"/>
              <a:ext cx="7884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2400" dirty="0">
                  <a:solidFill>
                    <a:schemeClr val="bg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מרכז אופק | גני תקווה </a:t>
              </a:r>
            </a:p>
          </p:txBody>
        </p:sp>
        <p:cxnSp>
          <p:nvCxnSpPr>
            <p:cNvPr id="6" name="מחבר ישר 5">
              <a:extLst>
                <a:ext uri="{FF2B5EF4-FFF2-40B4-BE49-F238E27FC236}">
                  <a16:creationId xmlns:a16="http://schemas.microsoft.com/office/drawing/2014/main" id="{7C8AF946-55FA-4B6C-829F-D3B0C37CE778}"/>
                </a:ext>
              </a:extLst>
            </p:cNvPr>
            <p:cNvCxnSpPr>
              <a:cxnSpLocks/>
            </p:cNvCxnSpPr>
            <p:nvPr/>
          </p:nvCxnSpPr>
          <p:spPr>
            <a:xfrm>
              <a:off x="4630420" y="210820"/>
              <a:ext cx="2931160" cy="0"/>
            </a:xfrm>
            <a:prstGeom prst="line">
              <a:avLst/>
            </a:prstGeom>
            <a:ln w="76200" cmpd="dbl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מחבר ישר 10">
              <a:extLst>
                <a:ext uri="{FF2B5EF4-FFF2-40B4-BE49-F238E27FC236}">
                  <a16:creationId xmlns:a16="http://schemas.microsoft.com/office/drawing/2014/main" id="{FEEC04E5-C631-4AEC-95EB-297B7E71D977}"/>
                </a:ext>
              </a:extLst>
            </p:cNvPr>
            <p:cNvCxnSpPr>
              <a:cxnSpLocks/>
            </p:cNvCxnSpPr>
            <p:nvPr/>
          </p:nvCxnSpPr>
          <p:spPr>
            <a:xfrm>
              <a:off x="4630420" y="1069340"/>
              <a:ext cx="2931160" cy="0"/>
            </a:xfrm>
            <a:prstGeom prst="line">
              <a:avLst/>
            </a:prstGeom>
            <a:ln w="76200" cmpd="dbl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054516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D4AB8C030EF26249A42AF0A6132413FA" ma:contentTypeVersion="1" ma:contentTypeDescription="צור מסמך חדש." ma:contentTypeScope="" ma:versionID="d58c46a493920491980a80515420f23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3f7d7a86e7363298d0c932a85d8f4a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מתזמן תאריך התחלה" ma:internalName="PublishingStartDate">
      <xsd:simpleType>
        <xsd:restriction base="dms:Unknown"/>
      </xsd:simpleType>
    </xsd:element>
    <xsd:element name="PublishingExpirationDate" ma:index="9" nillable="true" ma:displayName="מתזמן תאריך סיום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2CAC363-EAFD-48E4-8D87-5D839B98F972}"/>
</file>

<file path=customXml/itemProps2.xml><?xml version="1.0" encoding="utf-8"?>
<ds:datastoreItem xmlns:ds="http://schemas.openxmlformats.org/officeDocument/2006/customXml" ds:itemID="{EA1B2E35-CCFD-42B5-A7E4-315B0EB9FEA9}"/>
</file>

<file path=customXml/itemProps3.xml><?xml version="1.0" encoding="utf-8"?>
<ds:datastoreItem xmlns:ds="http://schemas.openxmlformats.org/officeDocument/2006/customXml" ds:itemID="{F5419091-E87C-4470-AE52-9060D799B2E4}"/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143</Words>
  <Application>Microsoft Office PowerPoint</Application>
  <PresentationFormat>מסך רחב</PresentationFormat>
  <Paragraphs>41</Paragraphs>
  <Slides>8</Slides>
  <Notes>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Gisha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Noa Meinrath</dc:creator>
  <cp:lastModifiedBy>הילה ידיד-ברזילי</cp:lastModifiedBy>
  <cp:revision>40</cp:revision>
  <dcterms:created xsi:type="dcterms:W3CDTF">2020-07-20T05:11:37Z</dcterms:created>
  <dcterms:modified xsi:type="dcterms:W3CDTF">2020-09-16T05:24:03Z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0x010100D4AB8C030EF26249A42AF0A6132413FA</vt:lpwstr>
  </property>
  <property fmtid="{D5CDD505-2E9C-101B-9397-08002B2CF9AE}" pid="3" name="Order">
    <vt:r8>400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