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83" r:id="rId3"/>
  </p:sldMasterIdLst>
  <p:notesMasterIdLst>
    <p:notesMasterId r:id="rId18"/>
  </p:notesMasterIdLst>
  <p:sldIdLst>
    <p:sldId id="528" r:id="rId4"/>
    <p:sldId id="469" r:id="rId5"/>
    <p:sldId id="532" r:id="rId6"/>
    <p:sldId id="539" r:id="rId7"/>
    <p:sldId id="540" r:id="rId8"/>
    <p:sldId id="563" r:id="rId9"/>
    <p:sldId id="564" r:id="rId10"/>
    <p:sldId id="536" r:id="rId11"/>
    <p:sldId id="558" r:id="rId12"/>
    <p:sldId id="559" r:id="rId13"/>
    <p:sldId id="560" r:id="rId14"/>
    <p:sldId id="538" r:id="rId15"/>
    <p:sldId id="561" r:id="rId16"/>
    <p:sldId id="530" r:id="rId17"/>
  </p:sldIdLst>
  <p:sldSz cx="12192000" cy="6858000"/>
  <p:notesSz cx="6797675" cy="9926638"/>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varScale="1">
        <p:scale>
          <a:sx n="69" d="100"/>
          <a:sy n="69" d="100"/>
        </p:scale>
        <p:origin x="56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ustomXml" Target="../customXml/item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016" y="0"/>
            <a:ext cx="2945659" cy="498056"/>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74" y="0"/>
            <a:ext cx="2945659" cy="498056"/>
          </a:xfrm>
          <a:prstGeom prst="rect">
            <a:avLst/>
          </a:prstGeom>
        </p:spPr>
        <p:txBody>
          <a:bodyPr vert="horz" lIns="91440" tIns="45720" rIns="91440" bIns="45720" rtlCol="1"/>
          <a:lstStyle>
            <a:lvl1pPr algn="l">
              <a:defRPr sz="1200"/>
            </a:lvl1pPr>
          </a:lstStyle>
          <a:p>
            <a:fld id="{8C2714B5-BB0D-4E75-B891-456EDB911A07}" type="datetimeFigureOut">
              <a:rPr lang="he-IL" smtClean="0"/>
              <a:t>כ"ד/טבת/תשפ"ו</a:t>
            </a:fld>
            <a:endParaRPr lang="he-IL"/>
          </a:p>
        </p:txBody>
      </p:sp>
      <p:sp>
        <p:nvSpPr>
          <p:cNvPr id="4" name="מציין מיקום של תמונת שקופית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79768" y="4777194"/>
            <a:ext cx="5438140" cy="3908614"/>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52016" y="9428584"/>
            <a:ext cx="2945659" cy="498055"/>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74" y="9428584"/>
            <a:ext cx="2945659" cy="498055"/>
          </a:xfrm>
          <a:prstGeom prst="rect">
            <a:avLst/>
          </a:prstGeom>
        </p:spPr>
        <p:txBody>
          <a:bodyPr vert="horz" lIns="91440" tIns="45720" rIns="91440" bIns="45720" rtlCol="1" anchor="b"/>
          <a:lstStyle>
            <a:lvl1pPr algn="l">
              <a:defRPr sz="1200"/>
            </a:lvl1pPr>
          </a:lstStyle>
          <a:p>
            <a:fld id="{22C82C42-D333-428A-8D05-18E71773C00F}" type="slidenum">
              <a:rPr lang="he-IL" smtClean="0"/>
              <a:t>‹#›</a:t>
            </a:fld>
            <a:endParaRPr lang="he-IL"/>
          </a:p>
        </p:txBody>
      </p:sp>
    </p:spTree>
    <p:extLst>
      <p:ext uri="{BB962C8B-B14F-4D97-AF65-F5344CB8AC3E}">
        <p14:creationId xmlns:p14="http://schemas.microsoft.com/office/powerpoint/2010/main" val="403384959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2C82C42-D333-428A-8D05-18E71773C00F}" type="slidenum">
              <a:rPr lang="he-IL" smtClean="0"/>
              <a:t>1</a:t>
            </a:fld>
            <a:endParaRPr lang="he-IL"/>
          </a:p>
        </p:txBody>
      </p:sp>
    </p:spTree>
    <p:extLst>
      <p:ext uri="{BB962C8B-B14F-4D97-AF65-F5344CB8AC3E}">
        <p14:creationId xmlns:p14="http://schemas.microsoft.com/office/powerpoint/2010/main" val="3353312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2C82C42-D333-428A-8D05-18E71773C00F}" type="slidenum">
              <a:rPr lang="he-IL" smtClean="0"/>
              <a:t>11</a:t>
            </a:fld>
            <a:endParaRPr lang="he-IL"/>
          </a:p>
        </p:txBody>
      </p:sp>
    </p:spTree>
    <p:extLst>
      <p:ext uri="{BB962C8B-B14F-4D97-AF65-F5344CB8AC3E}">
        <p14:creationId xmlns:p14="http://schemas.microsoft.com/office/powerpoint/2010/main" val="2156841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2C82C42-D333-428A-8D05-18E71773C00F}" type="slidenum">
              <a:rPr lang="he-IL" smtClean="0"/>
              <a:t>12</a:t>
            </a:fld>
            <a:endParaRPr lang="he-IL"/>
          </a:p>
        </p:txBody>
      </p:sp>
    </p:spTree>
    <p:extLst>
      <p:ext uri="{BB962C8B-B14F-4D97-AF65-F5344CB8AC3E}">
        <p14:creationId xmlns:p14="http://schemas.microsoft.com/office/powerpoint/2010/main" val="3720701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2C82C42-D333-428A-8D05-18E71773C00F}" type="slidenum">
              <a:rPr lang="he-IL" smtClean="0"/>
              <a:t>13</a:t>
            </a:fld>
            <a:endParaRPr lang="he-IL"/>
          </a:p>
        </p:txBody>
      </p:sp>
    </p:spTree>
    <p:extLst>
      <p:ext uri="{BB962C8B-B14F-4D97-AF65-F5344CB8AC3E}">
        <p14:creationId xmlns:p14="http://schemas.microsoft.com/office/powerpoint/2010/main" val="2640096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a:p>
        </p:txBody>
      </p:sp>
      <p:sp>
        <p:nvSpPr>
          <p:cNvPr id="4" name="מציין מיקום של מספר שקופית 3"/>
          <p:cNvSpPr>
            <a:spLocks noGrp="1"/>
          </p:cNvSpPr>
          <p:nvPr>
            <p:ph type="sldNum" sz="quarter" idx="5"/>
          </p:nvPr>
        </p:nvSpPr>
        <p:spPr/>
        <p:txBody>
          <a:bodyPr/>
          <a:lstStyle/>
          <a:p>
            <a:fld id="{C05171E0-F833-48BE-A4E9-D9319D37BAEA}" type="slidenum">
              <a:rPr lang="en-US" smtClean="0"/>
              <a:t>14</a:t>
            </a:fld>
            <a:endParaRPr lang="en-US"/>
          </a:p>
        </p:txBody>
      </p:sp>
    </p:spTree>
    <p:extLst>
      <p:ext uri="{BB962C8B-B14F-4D97-AF65-F5344CB8AC3E}">
        <p14:creationId xmlns:p14="http://schemas.microsoft.com/office/powerpoint/2010/main" val="4072701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a:t>כדי לממש את החזון שלנו אנחנו רוצים להיות מדויקים ולהיות קרובים לאוכלוסיות היעד איתן אנחנו עובדים. להכיר אותן ואת הצרכים שלהן ולדעת איזה מענה ומידע צריך כדי לקדם ולחזק אותן. לשם כך יש 5 קרנות מרכזיות שמטפלות באוכלוסיות שונות---- </a:t>
            </a:r>
          </a:p>
          <a:p>
            <a:endParaRPr lang="he-IL"/>
          </a:p>
          <a:p>
            <a:r>
              <a:rPr lang="he-IL"/>
              <a:t>השקעה שנתית </a:t>
            </a:r>
          </a:p>
          <a:p>
            <a:r>
              <a:rPr lang="he-IL"/>
              <a:t>200 מיליון ביחד </a:t>
            </a:r>
            <a:endParaRPr lang="en-US"/>
          </a:p>
        </p:txBody>
      </p:sp>
      <p:sp>
        <p:nvSpPr>
          <p:cNvPr id="4" name="מציין מיקום של מספר שקופית 3"/>
          <p:cNvSpPr>
            <a:spLocks noGrp="1"/>
          </p:cNvSpPr>
          <p:nvPr>
            <p:ph type="sldNum" sz="quarter" idx="5"/>
          </p:nvPr>
        </p:nvSpPr>
        <p:spPr/>
        <p:txBody>
          <a:bodyPr/>
          <a:lstStyle/>
          <a:p>
            <a:fld id="{C05171E0-F833-48BE-A4E9-D9319D37BAEA}" type="slidenum">
              <a:rPr lang="en-US" smtClean="0"/>
              <a:t>2</a:t>
            </a:fld>
            <a:endParaRPr lang="en-US"/>
          </a:p>
        </p:txBody>
      </p:sp>
    </p:spTree>
    <p:extLst>
      <p:ext uri="{BB962C8B-B14F-4D97-AF65-F5344CB8AC3E}">
        <p14:creationId xmlns:p14="http://schemas.microsoft.com/office/powerpoint/2010/main" val="2998939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1" u="sng" err="1"/>
              <a:t>רימזור</a:t>
            </a:r>
            <a:r>
              <a:rPr lang="he-IL" b="1" u="sng"/>
              <a:t>... ?</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a:p>
          <a:p>
            <a:pPr marL="0" marR="0" lvl="0" indent="0" algn="r" defTabSz="914400" rtl="1" eaLnBrk="1" fontAlgn="auto" latinLnBrk="0" hangingPunct="1">
              <a:lnSpc>
                <a:spcPct val="100000"/>
              </a:lnSpc>
              <a:spcBef>
                <a:spcPts val="0"/>
              </a:spcBef>
              <a:spcAft>
                <a:spcPts val="0"/>
              </a:spcAft>
              <a:buClrTx/>
              <a:buSzTx/>
              <a:buFontTx/>
              <a:buNone/>
              <a:tabLst/>
              <a:defRPr/>
            </a:pPr>
            <a:r>
              <a:rPr lang="he-IL"/>
              <a:t>באופן בחינת הבקשה חשוב לנו להיות הוגנים ולבחון את הבקשות על פי קריטריונים ברורים.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a:t>חשוב לנו שהמידע יהיה אמין ואנחנו בודקים את הגופים לפני העברת הסיוע כדי לוודא </a:t>
            </a:r>
            <a:r>
              <a:rPr lang="he-IL" err="1"/>
              <a:t>שאוכלוסית</a:t>
            </a:r>
            <a:r>
              <a:rPr lang="he-IL"/>
              <a:t> היעד תיהנה מהשירות ושלגוף המבקש יש את התנאים ואת התוכניות כדי לבצע את מה שהוא מתכנן. אנחנו בוחרים את הטובים ביותר מבין המגישים, אך כן נותנים העדפה לגופים חדשים שטרם קיבלו סיוע בעבר או מגזרים\מעמדות סוציו אקונומיים מסוימים. </a:t>
            </a:r>
          </a:p>
          <a:p>
            <a:endParaRPr lang="en-US"/>
          </a:p>
          <a:p>
            <a:pPr marL="0" marR="0" lvl="0" indent="0" algn="r" defTabSz="914400" rtl="1"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מציין מיקום של מספר שקופית 3"/>
          <p:cNvSpPr>
            <a:spLocks noGrp="1"/>
          </p:cNvSpPr>
          <p:nvPr>
            <p:ph type="sldNum" sz="quarter" idx="5"/>
          </p:nvPr>
        </p:nvSpPr>
        <p:spPr/>
        <p:txBody>
          <a:bodyPr/>
          <a:lstStyle/>
          <a:p>
            <a:fld id="{C05171E0-F833-48BE-A4E9-D9319D37BAEA}" type="slidenum">
              <a:rPr lang="en-US" smtClean="0"/>
              <a:t>3</a:t>
            </a:fld>
            <a:endParaRPr lang="en-US"/>
          </a:p>
        </p:txBody>
      </p:sp>
    </p:spTree>
    <p:extLst>
      <p:ext uri="{BB962C8B-B14F-4D97-AF65-F5344CB8AC3E}">
        <p14:creationId xmlns:p14="http://schemas.microsoft.com/office/powerpoint/2010/main" val="1115259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2C82C42-D333-428A-8D05-18E71773C00F}" type="slidenum">
              <a:rPr lang="he-IL" smtClean="0"/>
              <a:t>4</a:t>
            </a:fld>
            <a:endParaRPr lang="he-IL"/>
          </a:p>
        </p:txBody>
      </p:sp>
    </p:spTree>
    <p:extLst>
      <p:ext uri="{BB962C8B-B14F-4D97-AF65-F5344CB8AC3E}">
        <p14:creationId xmlns:p14="http://schemas.microsoft.com/office/powerpoint/2010/main" val="4255936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2C82C42-D333-428A-8D05-18E71773C00F}" type="slidenum">
              <a:rPr lang="he-IL" smtClean="0"/>
              <a:t>5</a:t>
            </a:fld>
            <a:endParaRPr lang="he-IL"/>
          </a:p>
        </p:txBody>
      </p:sp>
    </p:spTree>
    <p:extLst>
      <p:ext uri="{BB962C8B-B14F-4D97-AF65-F5344CB8AC3E}">
        <p14:creationId xmlns:p14="http://schemas.microsoft.com/office/powerpoint/2010/main" val="1154600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2C82C42-D333-428A-8D05-18E71773C00F}"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7</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152199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2C82C42-D333-428A-8D05-18E71773C00F}" type="slidenum">
              <a:rPr lang="he-IL" smtClean="0"/>
              <a:t>8</a:t>
            </a:fld>
            <a:endParaRPr lang="he-IL"/>
          </a:p>
        </p:txBody>
      </p:sp>
    </p:spTree>
    <p:extLst>
      <p:ext uri="{BB962C8B-B14F-4D97-AF65-F5344CB8AC3E}">
        <p14:creationId xmlns:p14="http://schemas.microsoft.com/office/powerpoint/2010/main" val="1602567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2C82C42-D333-428A-8D05-18E71773C00F}" type="slidenum">
              <a:rPr lang="he-IL" smtClean="0"/>
              <a:t>9</a:t>
            </a:fld>
            <a:endParaRPr lang="he-IL"/>
          </a:p>
        </p:txBody>
      </p:sp>
    </p:spTree>
    <p:extLst>
      <p:ext uri="{BB962C8B-B14F-4D97-AF65-F5344CB8AC3E}">
        <p14:creationId xmlns:p14="http://schemas.microsoft.com/office/powerpoint/2010/main" val="2923257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22C82C42-D333-428A-8D05-18E71773C00F}" type="slidenum">
              <a:rPr lang="he-IL" smtClean="0"/>
              <a:t>10</a:t>
            </a:fld>
            <a:endParaRPr lang="he-IL"/>
          </a:p>
        </p:txBody>
      </p:sp>
    </p:spTree>
    <p:extLst>
      <p:ext uri="{BB962C8B-B14F-4D97-AF65-F5344CB8AC3E}">
        <p14:creationId xmlns:p14="http://schemas.microsoft.com/office/powerpoint/2010/main" val="2173105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4A72003-B583-4888-A53C-65594DDF9461}"/>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22C57888-5AF1-42D2-85AC-832A8EFDE9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C4286FC1-1968-4741-BE7D-8130A56C1032}"/>
              </a:ext>
            </a:extLst>
          </p:cNvPr>
          <p:cNvSpPr>
            <a:spLocks noGrp="1"/>
          </p:cNvSpPr>
          <p:nvPr>
            <p:ph type="dt" sz="half" idx="10"/>
          </p:nvPr>
        </p:nvSpPr>
        <p:spPr/>
        <p:txBody>
          <a:bodyPr/>
          <a:lstStyle/>
          <a:p>
            <a:fld id="{9BAC855F-A739-4CE8-93A1-E01DE7559F96}" type="datetimeFigureOut">
              <a:rPr lang="he-IL" smtClean="0"/>
              <a:t>כ"ד/טבת/תשפ"ו</a:t>
            </a:fld>
            <a:endParaRPr lang="he-IL"/>
          </a:p>
        </p:txBody>
      </p:sp>
      <p:sp>
        <p:nvSpPr>
          <p:cNvPr id="5" name="מציין מיקום של כותרת תחתונה 4">
            <a:extLst>
              <a:ext uri="{FF2B5EF4-FFF2-40B4-BE49-F238E27FC236}">
                <a16:creationId xmlns:a16="http://schemas.microsoft.com/office/drawing/2014/main" id="{CC05851C-0BE7-4B8B-AA7B-618C41986BC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461C7F3-CA2E-4E32-A8DC-392B39087DB9}"/>
              </a:ext>
            </a:extLst>
          </p:cNvPr>
          <p:cNvSpPr>
            <a:spLocks noGrp="1"/>
          </p:cNvSpPr>
          <p:nvPr>
            <p:ph type="sldNum" sz="quarter" idx="12"/>
          </p:nvPr>
        </p:nvSpPr>
        <p:spPr/>
        <p:txBody>
          <a:bodyPr/>
          <a:lstStyle/>
          <a:p>
            <a:fld id="{9D5E60BE-59D9-4E07-BE3C-FFCFD7AE2644}" type="slidenum">
              <a:rPr lang="he-IL" smtClean="0"/>
              <a:t>‹#›</a:t>
            </a:fld>
            <a:endParaRPr lang="he-IL"/>
          </a:p>
        </p:txBody>
      </p:sp>
    </p:spTree>
    <p:extLst>
      <p:ext uri="{BB962C8B-B14F-4D97-AF65-F5344CB8AC3E}">
        <p14:creationId xmlns:p14="http://schemas.microsoft.com/office/powerpoint/2010/main" val="431358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0A7A867-ADDA-4745-992A-78056CBF5AD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E771DC44-1AAE-4786-A640-9084A61A22C6}"/>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A0DC028-A101-4B77-BC6D-EB1C22E9D0F2}"/>
              </a:ext>
            </a:extLst>
          </p:cNvPr>
          <p:cNvSpPr>
            <a:spLocks noGrp="1"/>
          </p:cNvSpPr>
          <p:nvPr>
            <p:ph type="dt" sz="half" idx="10"/>
          </p:nvPr>
        </p:nvSpPr>
        <p:spPr/>
        <p:txBody>
          <a:bodyPr/>
          <a:lstStyle/>
          <a:p>
            <a:fld id="{9BAC855F-A739-4CE8-93A1-E01DE7559F96}" type="datetimeFigureOut">
              <a:rPr lang="he-IL" smtClean="0"/>
              <a:t>כ"ד/טבת/תשפ"ו</a:t>
            </a:fld>
            <a:endParaRPr lang="he-IL"/>
          </a:p>
        </p:txBody>
      </p:sp>
      <p:sp>
        <p:nvSpPr>
          <p:cNvPr id="5" name="מציין מיקום של כותרת תחתונה 4">
            <a:extLst>
              <a:ext uri="{FF2B5EF4-FFF2-40B4-BE49-F238E27FC236}">
                <a16:creationId xmlns:a16="http://schemas.microsoft.com/office/drawing/2014/main" id="{3AE426F1-C3A7-4472-B552-7BF1792DA7A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7B04831-58AB-46F8-B4BA-AA70BFC80871}"/>
              </a:ext>
            </a:extLst>
          </p:cNvPr>
          <p:cNvSpPr>
            <a:spLocks noGrp="1"/>
          </p:cNvSpPr>
          <p:nvPr>
            <p:ph type="sldNum" sz="quarter" idx="12"/>
          </p:nvPr>
        </p:nvSpPr>
        <p:spPr/>
        <p:txBody>
          <a:bodyPr/>
          <a:lstStyle/>
          <a:p>
            <a:fld id="{9D5E60BE-59D9-4E07-BE3C-FFCFD7AE2644}" type="slidenum">
              <a:rPr lang="he-IL" smtClean="0"/>
              <a:t>‹#›</a:t>
            </a:fld>
            <a:endParaRPr lang="he-IL"/>
          </a:p>
        </p:txBody>
      </p:sp>
    </p:spTree>
    <p:extLst>
      <p:ext uri="{BB962C8B-B14F-4D97-AF65-F5344CB8AC3E}">
        <p14:creationId xmlns:p14="http://schemas.microsoft.com/office/powerpoint/2010/main" val="3974739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F724808E-147E-47E2-9CE0-A9BD73DF83FC}"/>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B1BF3324-CB44-420C-8EB4-996FA34DE8F2}"/>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0777959-376B-46BC-844E-6F771D5B5677}"/>
              </a:ext>
            </a:extLst>
          </p:cNvPr>
          <p:cNvSpPr>
            <a:spLocks noGrp="1"/>
          </p:cNvSpPr>
          <p:nvPr>
            <p:ph type="dt" sz="half" idx="10"/>
          </p:nvPr>
        </p:nvSpPr>
        <p:spPr/>
        <p:txBody>
          <a:bodyPr/>
          <a:lstStyle/>
          <a:p>
            <a:fld id="{9BAC855F-A739-4CE8-93A1-E01DE7559F96}" type="datetimeFigureOut">
              <a:rPr lang="he-IL" smtClean="0"/>
              <a:t>כ"ד/טבת/תשפ"ו</a:t>
            </a:fld>
            <a:endParaRPr lang="he-IL"/>
          </a:p>
        </p:txBody>
      </p:sp>
      <p:sp>
        <p:nvSpPr>
          <p:cNvPr id="5" name="מציין מיקום של כותרת תחתונה 4">
            <a:extLst>
              <a:ext uri="{FF2B5EF4-FFF2-40B4-BE49-F238E27FC236}">
                <a16:creationId xmlns:a16="http://schemas.microsoft.com/office/drawing/2014/main" id="{021E6EB8-5763-4F95-B59C-CD42268F9BA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48A5CE4-8C02-43B5-8C89-66E42852ED1C}"/>
              </a:ext>
            </a:extLst>
          </p:cNvPr>
          <p:cNvSpPr>
            <a:spLocks noGrp="1"/>
          </p:cNvSpPr>
          <p:nvPr>
            <p:ph type="sldNum" sz="quarter" idx="12"/>
          </p:nvPr>
        </p:nvSpPr>
        <p:spPr/>
        <p:txBody>
          <a:bodyPr/>
          <a:lstStyle/>
          <a:p>
            <a:fld id="{9D5E60BE-59D9-4E07-BE3C-FFCFD7AE2644}" type="slidenum">
              <a:rPr lang="he-IL" smtClean="0"/>
              <a:t>‹#›</a:t>
            </a:fld>
            <a:endParaRPr lang="he-IL"/>
          </a:p>
        </p:txBody>
      </p:sp>
    </p:spTree>
    <p:extLst>
      <p:ext uri="{BB962C8B-B14F-4D97-AF65-F5344CB8AC3E}">
        <p14:creationId xmlns:p14="http://schemas.microsoft.com/office/powerpoint/2010/main" val="515946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3582FAD-5D1A-49F7-B13B-4F9D266213A9}"/>
              </a:ext>
            </a:extLst>
          </p:cNvPr>
          <p:cNvSpPr>
            <a:spLocks noGrp="1"/>
          </p:cNvSpPr>
          <p:nvPr>
            <p:ph type="ctrTitle"/>
          </p:nvPr>
        </p:nvSpPr>
        <p:spPr>
          <a:xfrm>
            <a:off x="1524000" y="1122363"/>
            <a:ext cx="9144000" cy="2387600"/>
          </a:xfrm>
        </p:spPr>
        <p:txBody>
          <a:bodyPr anchor="b">
            <a:normAutofit/>
          </a:bodyPr>
          <a:lstStyle>
            <a:lvl1pPr algn="ctr">
              <a:defRPr sz="44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B8913FD5-FC7D-45C4-B5B9-C6B813EDD6BA}"/>
              </a:ext>
            </a:extLst>
          </p:cNvPr>
          <p:cNvSpPr>
            <a:spLocks noGrp="1"/>
          </p:cNvSpPr>
          <p:nvPr>
            <p:ph type="subTitle" idx="1"/>
          </p:nvPr>
        </p:nvSpPr>
        <p:spPr>
          <a:xfrm>
            <a:off x="1524000" y="3602038"/>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Tree>
    <p:extLst>
      <p:ext uri="{BB962C8B-B14F-4D97-AF65-F5344CB8AC3E}">
        <p14:creationId xmlns:p14="http://schemas.microsoft.com/office/powerpoint/2010/main" val="1249074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E3BF46D-F508-4661-BAEB-9A856681C977}"/>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7374475E-4EC7-4E03-9428-8FB1EBB405D2}"/>
              </a:ext>
            </a:extLst>
          </p:cNvPr>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3305881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E3BF46D-F508-4661-BAEB-9A856681C977}"/>
              </a:ext>
            </a:extLst>
          </p:cNvPr>
          <p:cNvSpPr>
            <a:spLocks noGrp="1"/>
          </p:cNvSpPr>
          <p:nvPr>
            <p:ph type="title"/>
          </p:nvPr>
        </p:nvSpPr>
        <p:spPr>
          <a:xfrm>
            <a:off x="8488218" y="189634"/>
            <a:ext cx="3308927" cy="5976216"/>
          </a:xfrm>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7374475E-4EC7-4E03-9428-8FB1EBB405D2}"/>
              </a:ext>
            </a:extLst>
          </p:cNvPr>
          <p:cNvSpPr>
            <a:spLocks noGrp="1"/>
          </p:cNvSpPr>
          <p:nvPr>
            <p:ph idx="1"/>
          </p:nvPr>
        </p:nvSpPr>
        <p:spPr>
          <a:xfrm>
            <a:off x="397165" y="175203"/>
            <a:ext cx="8091054" cy="5976216"/>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1373230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3_כותרת מקטע עליונה">
    <p:spTree>
      <p:nvGrpSpPr>
        <p:cNvPr id="1" name=""/>
        <p:cNvGrpSpPr/>
        <p:nvPr/>
      </p:nvGrpSpPr>
      <p:grpSpPr>
        <a:xfrm>
          <a:off x="0" y="0"/>
          <a:ext cx="0" cy="0"/>
          <a:chOff x="0" y="0"/>
          <a:chExt cx="0" cy="0"/>
        </a:xfrm>
      </p:grpSpPr>
      <p:pic>
        <p:nvPicPr>
          <p:cNvPr id="15" name="תמונה 14">
            <a:extLst>
              <a:ext uri="{FF2B5EF4-FFF2-40B4-BE49-F238E27FC236}">
                <a16:creationId xmlns:a16="http://schemas.microsoft.com/office/drawing/2014/main" id="{197065EA-5451-407B-852C-8D7E7FF519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7398352" cy="6858000"/>
          </a:xfrm>
          <a:prstGeom prst="rect">
            <a:avLst/>
          </a:prstGeom>
        </p:spPr>
      </p:pic>
      <p:sp>
        <p:nvSpPr>
          <p:cNvPr id="2" name="כותרת 1">
            <a:extLst>
              <a:ext uri="{FF2B5EF4-FFF2-40B4-BE49-F238E27FC236}">
                <a16:creationId xmlns:a16="http://schemas.microsoft.com/office/drawing/2014/main" id="{722E14AB-D598-42CF-9174-AF1DBF116462}"/>
              </a:ext>
            </a:extLst>
          </p:cNvPr>
          <p:cNvSpPr>
            <a:spLocks noGrp="1"/>
          </p:cNvSpPr>
          <p:nvPr>
            <p:ph type="title"/>
          </p:nvPr>
        </p:nvSpPr>
        <p:spPr>
          <a:xfrm>
            <a:off x="5685155" y="2478088"/>
            <a:ext cx="6135370" cy="2852737"/>
          </a:xfrm>
        </p:spPr>
        <p:txBody>
          <a:bodyPr anchor="b">
            <a:normAutofit/>
          </a:bodyPr>
          <a:lstStyle>
            <a:lvl1pPr>
              <a:lnSpc>
                <a:spcPts val="4500"/>
              </a:lnSpc>
              <a:defRPr sz="48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5CF6A8C-ACAF-4C31-B491-8F010D02BD17}"/>
              </a:ext>
            </a:extLst>
          </p:cNvPr>
          <p:cNvSpPr>
            <a:spLocks noGrp="1"/>
          </p:cNvSpPr>
          <p:nvPr>
            <p:ph type="body" idx="1"/>
          </p:nvPr>
        </p:nvSpPr>
        <p:spPr>
          <a:xfrm>
            <a:off x="5685155" y="5357813"/>
            <a:ext cx="6135370" cy="80803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pic>
        <p:nvPicPr>
          <p:cNvPr id="40" name="תמונה 39" descr="תמונה שמכילה שלט, מזון, ציור&#10;&#10;התיאור נוצר באופן אוטומטי">
            <a:extLst>
              <a:ext uri="{FF2B5EF4-FFF2-40B4-BE49-F238E27FC236}">
                <a16:creationId xmlns:a16="http://schemas.microsoft.com/office/drawing/2014/main" id="{0CEC3A17-AC98-4CD6-AC6C-A02ED69FA2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36834" y="1586932"/>
            <a:ext cx="1563335" cy="1469957"/>
          </a:xfrm>
          <a:prstGeom prst="rect">
            <a:avLst/>
          </a:prstGeom>
        </p:spPr>
      </p:pic>
    </p:spTree>
    <p:extLst>
      <p:ext uri="{BB962C8B-B14F-4D97-AF65-F5344CB8AC3E}">
        <p14:creationId xmlns:p14="http://schemas.microsoft.com/office/powerpoint/2010/main" val="365819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9_כותרת מקטע עליונה">
    <p:spTree>
      <p:nvGrpSpPr>
        <p:cNvPr id="1" name=""/>
        <p:cNvGrpSpPr/>
        <p:nvPr/>
      </p:nvGrpSpPr>
      <p:grpSpPr>
        <a:xfrm>
          <a:off x="0" y="0"/>
          <a:ext cx="0" cy="0"/>
          <a:chOff x="0" y="0"/>
          <a:chExt cx="0" cy="0"/>
        </a:xfrm>
      </p:grpSpPr>
      <p:pic>
        <p:nvPicPr>
          <p:cNvPr id="15" name="תמונה 14">
            <a:extLst>
              <a:ext uri="{FF2B5EF4-FFF2-40B4-BE49-F238E27FC236}">
                <a16:creationId xmlns:a16="http://schemas.microsoft.com/office/drawing/2014/main" id="{197065EA-5451-407B-852C-8D7E7FF519FD}"/>
              </a:ext>
            </a:extLst>
          </p:cNvPr>
          <p:cNvPicPr>
            <a:picLocks noChangeAspect="1"/>
          </p:cNvPicPr>
          <p:nvPr userDrawn="1"/>
        </p:nvPicPr>
        <p:blipFill rotWithShape="1">
          <a:blip r:embed="rId2" cstate="screen">
            <a:grayscl/>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4" name="מלבן 3">
            <a:extLst>
              <a:ext uri="{FF2B5EF4-FFF2-40B4-BE49-F238E27FC236}">
                <a16:creationId xmlns:a16="http://schemas.microsoft.com/office/drawing/2014/main" id="{9D09D389-1095-4871-95F3-8E011883CB2E}"/>
              </a:ext>
            </a:extLst>
          </p:cNvPr>
          <p:cNvSpPr/>
          <p:nvPr userDrawn="1"/>
        </p:nvSpPr>
        <p:spPr>
          <a:xfrm>
            <a:off x="0" y="0"/>
            <a:ext cx="12192000" cy="6858000"/>
          </a:xfrm>
          <a:prstGeom prst="rect">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white"/>
              </a:solidFill>
              <a:effectLst/>
              <a:uLnTx/>
              <a:uFillTx/>
              <a:latin typeface="Segoe UI"/>
              <a:ea typeface="+mn-ea"/>
              <a:cs typeface="Segoe UI"/>
            </a:endParaRPr>
          </a:p>
        </p:txBody>
      </p:sp>
      <p:pic>
        <p:nvPicPr>
          <p:cNvPr id="40" name="תמונה 39" descr="תמונה שמכילה שלט, מזון, ציור&#10;&#10;התיאור נוצר באופן אוטומטי">
            <a:extLst>
              <a:ext uri="{FF2B5EF4-FFF2-40B4-BE49-F238E27FC236}">
                <a16:creationId xmlns:a16="http://schemas.microsoft.com/office/drawing/2014/main" id="{0CEC3A17-AC98-4CD6-AC6C-A02ED69FA2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988" y="5202003"/>
            <a:ext cx="1116639" cy="1049942"/>
          </a:xfrm>
          <a:prstGeom prst="rect">
            <a:avLst/>
          </a:prstGeom>
        </p:spPr>
      </p:pic>
      <p:sp>
        <p:nvSpPr>
          <p:cNvPr id="9" name="תיבת טקסט 8">
            <a:extLst>
              <a:ext uri="{FF2B5EF4-FFF2-40B4-BE49-F238E27FC236}">
                <a16:creationId xmlns:a16="http://schemas.microsoft.com/office/drawing/2014/main" id="{D40F2CA5-5D7C-47F7-87C5-ED51EC324765}"/>
              </a:ext>
            </a:extLst>
          </p:cNvPr>
          <p:cNvSpPr txBox="1"/>
          <p:nvPr userDrawn="1"/>
        </p:nvSpPr>
        <p:spPr>
          <a:xfrm>
            <a:off x="2832251" y="2278398"/>
            <a:ext cx="6573579" cy="135421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8200" b="1" i="0" u="none" strike="noStrike" kern="1200" cap="none" spc="0" normalizeH="0" baseline="0" noProof="0">
                <a:ln>
                  <a:noFill/>
                </a:ln>
                <a:solidFill>
                  <a:prstClr val="white"/>
                </a:solidFill>
                <a:effectLst/>
                <a:uLnTx/>
                <a:uFillTx/>
                <a:latin typeface="Segoe UI"/>
                <a:ea typeface="+mn-ea"/>
                <a:cs typeface="Segoe UI"/>
              </a:rPr>
              <a:t>מחוללים יחד</a:t>
            </a:r>
            <a:endParaRPr kumimoji="0" lang="en-IL" sz="8200" b="1" i="0" u="none" strike="noStrike" kern="1200" cap="none" spc="0" normalizeH="0" baseline="0" noProof="0">
              <a:ln>
                <a:noFill/>
              </a:ln>
              <a:solidFill>
                <a:prstClr val="white"/>
              </a:solidFill>
              <a:effectLst/>
              <a:uLnTx/>
              <a:uFillTx/>
              <a:latin typeface="Segoe UI"/>
              <a:ea typeface="+mn-ea"/>
              <a:cs typeface="Segoe UI"/>
            </a:endParaRPr>
          </a:p>
        </p:txBody>
      </p:sp>
      <p:sp>
        <p:nvSpPr>
          <p:cNvPr id="7" name="תיבת טקסט 6">
            <a:extLst>
              <a:ext uri="{FF2B5EF4-FFF2-40B4-BE49-F238E27FC236}">
                <a16:creationId xmlns:a16="http://schemas.microsoft.com/office/drawing/2014/main" id="{F539495B-8323-47D4-9ED3-946EFE6A0F45}"/>
              </a:ext>
            </a:extLst>
          </p:cNvPr>
          <p:cNvSpPr txBox="1"/>
          <p:nvPr userDrawn="1"/>
        </p:nvSpPr>
        <p:spPr>
          <a:xfrm>
            <a:off x="2874783" y="3342470"/>
            <a:ext cx="6573579"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600" b="0" i="0" u="none" strike="noStrike" kern="1200" cap="none" spc="850" normalizeH="0" baseline="0" noProof="0">
                <a:ln>
                  <a:noFill/>
                </a:ln>
                <a:solidFill>
                  <a:srgbClr val="F3976A"/>
                </a:solidFill>
                <a:effectLst/>
                <a:uLnTx/>
                <a:uFillTx/>
                <a:latin typeface="Segoe UI"/>
                <a:ea typeface="+mn-ea"/>
                <a:cs typeface="Segoe UI"/>
              </a:rPr>
              <a:t>שינוי חברתי בישראל</a:t>
            </a:r>
            <a:endParaRPr kumimoji="0" lang="en-IL" sz="3600" b="0" i="0" u="none" strike="noStrike" kern="1200" cap="none" spc="850" normalizeH="0" baseline="0" noProof="0">
              <a:ln>
                <a:noFill/>
              </a:ln>
              <a:solidFill>
                <a:srgbClr val="F3976A"/>
              </a:solidFill>
              <a:effectLst/>
              <a:uLnTx/>
              <a:uFillTx/>
              <a:latin typeface="Segoe UI"/>
              <a:ea typeface="+mn-ea"/>
              <a:cs typeface="Segoe UI"/>
            </a:endParaRPr>
          </a:p>
        </p:txBody>
      </p:sp>
    </p:spTree>
    <p:extLst>
      <p:ext uri="{BB962C8B-B14F-4D97-AF65-F5344CB8AC3E}">
        <p14:creationId xmlns:p14="http://schemas.microsoft.com/office/powerpoint/2010/main" val="44023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1_כותרת מקטע עליונה">
    <p:spTree>
      <p:nvGrpSpPr>
        <p:cNvPr id="1" name=""/>
        <p:cNvGrpSpPr/>
        <p:nvPr/>
      </p:nvGrpSpPr>
      <p:grpSpPr>
        <a:xfrm>
          <a:off x="0" y="0"/>
          <a:ext cx="0" cy="0"/>
          <a:chOff x="0" y="0"/>
          <a:chExt cx="0" cy="0"/>
        </a:xfrm>
      </p:grpSpPr>
      <p:pic>
        <p:nvPicPr>
          <p:cNvPr id="15" name="תמונה 14">
            <a:extLst>
              <a:ext uri="{FF2B5EF4-FFF2-40B4-BE49-F238E27FC236}">
                <a16:creationId xmlns:a16="http://schemas.microsoft.com/office/drawing/2014/main" id="{197065EA-5451-407B-852C-8D7E7FF519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מלבן 3">
            <a:extLst>
              <a:ext uri="{FF2B5EF4-FFF2-40B4-BE49-F238E27FC236}">
                <a16:creationId xmlns:a16="http://schemas.microsoft.com/office/drawing/2014/main" id="{9D09D389-1095-4871-95F3-8E011883CB2E}"/>
              </a:ext>
            </a:extLst>
          </p:cNvPr>
          <p:cNvSpPr/>
          <p:nvPr userDrawn="1"/>
        </p:nvSpPr>
        <p:spPr>
          <a:xfrm>
            <a:off x="0" y="0"/>
            <a:ext cx="12192000" cy="6858000"/>
          </a:xfrm>
          <a:prstGeom prst="rect">
            <a:avLst/>
          </a:prstGeom>
          <a:gradFill flip="none" rotWithShape="1">
            <a:gsLst>
              <a:gs pos="0">
                <a:schemeClr val="tx1">
                  <a:alpha val="70000"/>
                </a:schemeClr>
              </a:gs>
              <a:gs pos="67000">
                <a:schemeClr val="tx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white"/>
              </a:solidFill>
              <a:effectLst/>
              <a:uLnTx/>
              <a:uFillTx/>
              <a:latin typeface="Segoe UI"/>
              <a:ea typeface="+mn-ea"/>
              <a:cs typeface="Segoe UI"/>
            </a:endParaRPr>
          </a:p>
        </p:txBody>
      </p:sp>
      <p:pic>
        <p:nvPicPr>
          <p:cNvPr id="40" name="תמונה 39" descr="תמונה שמכילה שלט, מזון, ציור&#10;&#10;התיאור נוצר באופן אוטומטי">
            <a:extLst>
              <a:ext uri="{FF2B5EF4-FFF2-40B4-BE49-F238E27FC236}">
                <a16:creationId xmlns:a16="http://schemas.microsoft.com/office/drawing/2014/main" id="{0CEC3A17-AC98-4CD6-AC6C-A02ED69FA2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19372" y="3639025"/>
            <a:ext cx="1116639" cy="1049942"/>
          </a:xfrm>
          <a:prstGeom prst="rect">
            <a:avLst/>
          </a:prstGeom>
        </p:spPr>
      </p:pic>
      <p:sp>
        <p:nvSpPr>
          <p:cNvPr id="9" name="תיבת טקסט 8">
            <a:extLst>
              <a:ext uri="{FF2B5EF4-FFF2-40B4-BE49-F238E27FC236}">
                <a16:creationId xmlns:a16="http://schemas.microsoft.com/office/drawing/2014/main" id="{D40F2CA5-5D7C-47F7-87C5-ED51EC324765}"/>
              </a:ext>
            </a:extLst>
          </p:cNvPr>
          <p:cNvSpPr txBox="1"/>
          <p:nvPr userDrawn="1"/>
        </p:nvSpPr>
        <p:spPr>
          <a:xfrm>
            <a:off x="5167901" y="4455447"/>
            <a:ext cx="6573579" cy="135421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8200" b="1" i="0" u="none" strike="noStrike" kern="1200" cap="none" spc="0" normalizeH="0" baseline="0" noProof="0">
                <a:ln>
                  <a:noFill/>
                </a:ln>
                <a:solidFill>
                  <a:prstClr val="white"/>
                </a:solidFill>
                <a:effectLst/>
                <a:uLnTx/>
                <a:uFillTx/>
                <a:latin typeface="Segoe UI"/>
                <a:ea typeface="+mn-ea"/>
                <a:cs typeface="Segoe UI"/>
              </a:rPr>
              <a:t>מחוללים יחד</a:t>
            </a:r>
            <a:endParaRPr kumimoji="0" lang="en-IL" sz="8200" b="1" i="0" u="none" strike="noStrike" kern="1200" cap="none" spc="0" normalizeH="0" baseline="0" noProof="0">
              <a:ln>
                <a:noFill/>
              </a:ln>
              <a:solidFill>
                <a:prstClr val="white"/>
              </a:solidFill>
              <a:effectLst/>
              <a:uLnTx/>
              <a:uFillTx/>
              <a:latin typeface="Segoe UI"/>
              <a:ea typeface="+mn-ea"/>
              <a:cs typeface="Segoe UI"/>
            </a:endParaRPr>
          </a:p>
        </p:txBody>
      </p:sp>
      <p:sp>
        <p:nvSpPr>
          <p:cNvPr id="7" name="תיבת טקסט 6">
            <a:extLst>
              <a:ext uri="{FF2B5EF4-FFF2-40B4-BE49-F238E27FC236}">
                <a16:creationId xmlns:a16="http://schemas.microsoft.com/office/drawing/2014/main" id="{F539495B-8323-47D4-9ED3-946EFE6A0F45}"/>
              </a:ext>
            </a:extLst>
          </p:cNvPr>
          <p:cNvSpPr txBox="1"/>
          <p:nvPr userDrawn="1"/>
        </p:nvSpPr>
        <p:spPr>
          <a:xfrm>
            <a:off x="5210433" y="5519519"/>
            <a:ext cx="6573579" cy="646331"/>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0" i="0" u="none" strike="noStrike" kern="1200" cap="none" spc="850" normalizeH="0" baseline="0" noProof="0">
                <a:ln>
                  <a:noFill/>
                </a:ln>
                <a:solidFill>
                  <a:srgbClr val="A1D9F5"/>
                </a:solidFill>
                <a:effectLst/>
                <a:uLnTx/>
                <a:uFillTx/>
                <a:latin typeface="Segoe UI"/>
                <a:ea typeface="+mn-ea"/>
                <a:cs typeface="Segoe UI"/>
              </a:rPr>
              <a:t>שינוי חברתי בישראל</a:t>
            </a:r>
            <a:endParaRPr kumimoji="0" lang="en-IL" sz="3600" b="0" i="0" u="none" strike="noStrike" kern="1200" cap="none" spc="850" normalizeH="0" baseline="0" noProof="0">
              <a:ln>
                <a:noFill/>
              </a:ln>
              <a:solidFill>
                <a:srgbClr val="A1D9F5"/>
              </a:solidFill>
              <a:effectLst/>
              <a:uLnTx/>
              <a:uFillTx/>
              <a:latin typeface="Segoe UI"/>
              <a:ea typeface="+mn-ea"/>
              <a:cs typeface="Segoe UI"/>
            </a:endParaRPr>
          </a:p>
        </p:txBody>
      </p:sp>
    </p:spTree>
    <p:extLst>
      <p:ext uri="{BB962C8B-B14F-4D97-AF65-F5344CB8AC3E}">
        <p14:creationId xmlns:p14="http://schemas.microsoft.com/office/powerpoint/2010/main" val="1358446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2_כותרת מקטע עליונה">
    <p:spTree>
      <p:nvGrpSpPr>
        <p:cNvPr id="1" name=""/>
        <p:cNvGrpSpPr/>
        <p:nvPr/>
      </p:nvGrpSpPr>
      <p:grpSpPr>
        <a:xfrm>
          <a:off x="0" y="0"/>
          <a:ext cx="0" cy="0"/>
          <a:chOff x="0" y="0"/>
          <a:chExt cx="0" cy="0"/>
        </a:xfrm>
      </p:grpSpPr>
      <p:pic>
        <p:nvPicPr>
          <p:cNvPr id="15" name="תמונה 14">
            <a:extLst>
              <a:ext uri="{FF2B5EF4-FFF2-40B4-BE49-F238E27FC236}">
                <a16:creationId xmlns:a16="http://schemas.microsoft.com/office/drawing/2014/main" id="{197065EA-5451-407B-852C-8D7E7FF519FD}"/>
              </a:ext>
            </a:extLst>
          </p:cNvPr>
          <p:cNvPicPr>
            <a:picLocks noChangeAspect="1"/>
          </p:cNvPicPr>
          <p:nvPr userDrawn="1"/>
        </p:nvPicPr>
        <p:blipFill rotWithShape="1">
          <a:blip r:embed="rId2" cstate="screen">
            <a:grayscl/>
            <a:extLst>
              <a:ext uri="{28A0092B-C50C-407E-A947-70E740481C1C}">
                <a14:useLocalDpi xmlns:a14="http://schemas.microsoft.com/office/drawing/2010/main"/>
              </a:ext>
            </a:extLst>
          </a:blip>
          <a:srcRect t="-15471"/>
          <a:stretch/>
        </p:blipFill>
        <p:spPr>
          <a:xfrm>
            <a:off x="0" y="584791"/>
            <a:ext cx="12192000" cy="6273209"/>
          </a:xfrm>
          <a:prstGeom prst="rect">
            <a:avLst/>
          </a:prstGeom>
        </p:spPr>
      </p:pic>
      <p:sp>
        <p:nvSpPr>
          <p:cNvPr id="6" name="מלבן 5">
            <a:extLst>
              <a:ext uri="{FF2B5EF4-FFF2-40B4-BE49-F238E27FC236}">
                <a16:creationId xmlns:a16="http://schemas.microsoft.com/office/drawing/2014/main" id="{5C3BB0FD-7E64-4354-8A7E-64E62F458129}"/>
              </a:ext>
            </a:extLst>
          </p:cNvPr>
          <p:cNvSpPr/>
          <p:nvPr userDrawn="1"/>
        </p:nvSpPr>
        <p:spPr>
          <a:xfrm>
            <a:off x="0" y="-1"/>
            <a:ext cx="12192000" cy="3923415"/>
          </a:xfrm>
          <a:prstGeom prst="rect">
            <a:avLst/>
          </a:prstGeom>
          <a:gradFill flip="none" rotWithShape="1">
            <a:gsLst>
              <a:gs pos="38000">
                <a:schemeClr val="bg2">
                  <a:lumMod val="90000"/>
                </a:schemeClr>
              </a:gs>
              <a:gs pos="100000">
                <a:srgbClr val="E2EAF5">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white"/>
              </a:solidFill>
              <a:effectLst/>
              <a:uLnTx/>
              <a:uFillTx/>
              <a:latin typeface="Segoe UI"/>
              <a:ea typeface="+mn-ea"/>
              <a:cs typeface="Segoe UI"/>
            </a:endParaRPr>
          </a:p>
        </p:txBody>
      </p:sp>
      <p:sp>
        <p:nvSpPr>
          <p:cNvPr id="2" name="תיבת טקסט 1">
            <a:extLst>
              <a:ext uri="{FF2B5EF4-FFF2-40B4-BE49-F238E27FC236}">
                <a16:creationId xmlns:a16="http://schemas.microsoft.com/office/drawing/2014/main" id="{D9D0E2D3-F578-4215-8AC5-35699D05CC15}"/>
              </a:ext>
            </a:extLst>
          </p:cNvPr>
          <p:cNvSpPr txBox="1"/>
          <p:nvPr userDrawn="1"/>
        </p:nvSpPr>
        <p:spPr>
          <a:xfrm>
            <a:off x="565304" y="2213102"/>
            <a:ext cx="6964364" cy="1118255"/>
          </a:xfrm>
          <a:prstGeom prst="rect">
            <a:avLst/>
          </a:prstGeom>
          <a:noFill/>
        </p:spPr>
        <p:txBody>
          <a:bodyPr wrap="square">
            <a:spAutoFit/>
          </a:bodyPr>
          <a:lstStyle/>
          <a:p>
            <a:pPr marL="0" marR="0" lvl="0" indent="0" algn="r" defTabSz="914400" rtl="1" eaLnBrk="1" fontAlgn="auto" latinLnBrk="0" hangingPunct="1">
              <a:lnSpc>
                <a:spcPts val="4000"/>
              </a:lnSpc>
              <a:spcBef>
                <a:spcPts val="0"/>
              </a:spcBef>
              <a:spcAft>
                <a:spcPts val="0"/>
              </a:spcAft>
              <a:buClrTx/>
              <a:buSzTx/>
              <a:buFontTx/>
              <a:buNone/>
              <a:tabLst/>
              <a:defRPr/>
            </a:pPr>
            <a:r>
              <a:rPr kumimoji="0" lang="he-IL" sz="6600" b="1" i="0" u="none" strike="noStrike" kern="1200" cap="none" spc="0" normalizeH="0" baseline="0" noProof="0">
                <a:ln>
                  <a:noFill/>
                </a:ln>
                <a:solidFill>
                  <a:srgbClr val="BB76AD"/>
                </a:solidFill>
                <a:effectLst/>
                <a:uLnTx/>
                <a:uFillTx/>
                <a:latin typeface="Segoe UI"/>
                <a:ea typeface="+mn-ea"/>
                <a:cs typeface="Segoe UI"/>
              </a:rPr>
              <a:t>מחוללים יחד</a:t>
            </a:r>
            <a:endParaRPr kumimoji="0" lang="en-GB" sz="6600" b="1" i="0" u="none" strike="noStrike" kern="1200" cap="none" spc="0" normalizeH="0" baseline="0" noProof="0">
              <a:ln>
                <a:noFill/>
              </a:ln>
              <a:solidFill>
                <a:srgbClr val="BB76AD"/>
              </a:solidFill>
              <a:effectLst/>
              <a:uLnTx/>
              <a:uFillTx/>
              <a:latin typeface="Segoe UI"/>
              <a:ea typeface="+mn-ea"/>
              <a:cs typeface="Segoe UI"/>
            </a:endParaRPr>
          </a:p>
          <a:p>
            <a:pPr marL="0" marR="0" lvl="0" indent="0" algn="r" defTabSz="914400" rtl="1" eaLnBrk="1" fontAlgn="auto" latinLnBrk="0" hangingPunct="1">
              <a:lnSpc>
                <a:spcPts val="4000"/>
              </a:lnSpc>
              <a:spcBef>
                <a:spcPts val="0"/>
              </a:spcBef>
              <a:spcAft>
                <a:spcPts val="0"/>
              </a:spcAft>
              <a:buClrTx/>
              <a:buSzTx/>
              <a:buFontTx/>
              <a:buNone/>
              <a:tabLst/>
              <a:defRPr/>
            </a:pPr>
            <a:r>
              <a:rPr kumimoji="0" lang="he-IL" sz="4000" b="0" i="0" u="none" strike="noStrike" kern="1200" cap="none" spc="0" normalizeH="0" baseline="0" noProof="0">
                <a:ln>
                  <a:noFill/>
                </a:ln>
                <a:solidFill>
                  <a:srgbClr val="44546A"/>
                </a:solidFill>
                <a:effectLst/>
                <a:uLnTx/>
                <a:uFillTx/>
                <a:latin typeface="Segoe UI"/>
                <a:ea typeface="+mn-ea"/>
                <a:cs typeface="Segoe UI"/>
              </a:rPr>
              <a:t>שינוי חברתי בישראל</a:t>
            </a:r>
            <a:endParaRPr kumimoji="0" lang="en-IL" sz="4000" b="0" i="0" u="none" strike="noStrike" kern="1200" cap="none" spc="0" normalizeH="0" baseline="0" noProof="0">
              <a:ln>
                <a:noFill/>
              </a:ln>
              <a:solidFill>
                <a:srgbClr val="44546A"/>
              </a:solidFill>
              <a:effectLst/>
              <a:uLnTx/>
              <a:uFillTx/>
              <a:latin typeface="Segoe UI"/>
              <a:ea typeface="+mn-ea"/>
              <a:cs typeface="Segoe UI"/>
            </a:endParaRPr>
          </a:p>
        </p:txBody>
      </p:sp>
      <p:grpSp>
        <p:nvGrpSpPr>
          <p:cNvPr id="19" name="קבוצה 18">
            <a:extLst>
              <a:ext uri="{FF2B5EF4-FFF2-40B4-BE49-F238E27FC236}">
                <a16:creationId xmlns:a16="http://schemas.microsoft.com/office/drawing/2014/main" id="{B7EC362D-9617-41F5-B31D-56AF5720289A}"/>
              </a:ext>
            </a:extLst>
          </p:cNvPr>
          <p:cNvGrpSpPr/>
          <p:nvPr userDrawn="1"/>
        </p:nvGrpSpPr>
        <p:grpSpPr>
          <a:xfrm>
            <a:off x="7784850" y="1684992"/>
            <a:ext cx="1908175" cy="1908175"/>
            <a:chOff x="7627534" y="1520825"/>
            <a:chExt cx="2215616" cy="2215616"/>
          </a:xfrm>
        </p:grpSpPr>
        <p:sp>
          <p:nvSpPr>
            <p:cNvPr id="16" name="אליפסה 15">
              <a:extLst>
                <a:ext uri="{FF2B5EF4-FFF2-40B4-BE49-F238E27FC236}">
                  <a16:creationId xmlns:a16="http://schemas.microsoft.com/office/drawing/2014/main" id="{8A297544-2745-492D-995D-00668E9036E4}"/>
                </a:ext>
              </a:extLst>
            </p:cNvPr>
            <p:cNvSpPr>
              <a:spLocks noChangeAspect="1"/>
            </p:cNvSpPr>
            <p:nvPr userDrawn="1"/>
          </p:nvSpPr>
          <p:spPr>
            <a:xfrm>
              <a:off x="7627534" y="1520825"/>
              <a:ext cx="2215616" cy="2215616"/>
            </a:xfrm>
            <a:prstGeom prst="ellipse">
              <a:avLst/>
            </a:prstGeom>
            <a:solidFill>
              <a:schemeClr val="bg1"/>
            </a:solidFill>
            <a:ln>
              <a:noFill/>
            </a:ln>
            <a:effectLst>
              <a:outerShdw blurRad="1397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000" b="0" i="0" u="none" strike="noStrike" kern="1200" cap="none" spc="0" normalizeH="0" baseline="0" noProof="0">
                <a:ln>
                  <a:noFill/>
                </a:ln>
                <a:solidFill>
                  <a:prstClr val="white"/>
                </a:solidFill>
                <a:effectLst/>
                <a:uLnTx/>
                <a:uFillTx/>
                <a:latin typeface="Arial" pitchFamily="34" charset="0"/>
                <a:ea typeface="+mn-ea"/>
                <a:cs typeface="Segoe UI"/>
              </a:endParaRPr>
            </a:p>
          </p:txBody>
        </p:sp>
        <p:pic>
          <p:nvPicPr>
            <p:cNvPr id="40" name="תמונה 39" descr="תמונה שמכילה שלט, מזון, ציור&#10;&#10;התיאור נוצר באופן אוטומטי">
              <a:extLst>
                <a:ext uri="{FF2B5EF4-FFF2-40B4-BE49-F238E27FC236}">
                  <a16:creationId xmlns:a16="http://schemas.microsoft.com/office/drawing/2014/main" id="{0CEC3A17-AC98-4CD6-AC6C-A02ED69FA2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70113" y="1945262"/>
              <a:ext cx="1338627" cy="1258670"/>
            </a:xfrm>
            <a:prstGeom prst="rect">
              <a:avLst/>
            </a:prstGeom>
          </p:spPr>
        </p:pic>
      </p:grpSp>
    </p:spTree>
    <p:extLst>
      <p:ext uri="{BB962C8B-B14F-4D97-AF65-F5344CB8AC3E}">
        <p14:creationId xmlns:p14="http://schemas.microsoft.com/office/powerpoint/2010/main" val="3733552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0_כותרת מקטע עליונה">
    <p:spTree>
      <p:nvGrpSpPr>
        <p:cNvPr id="1" name=""/>
        <p:cNvGrpSpPr/>
        <p:nvPr/>
      </p:nvGrpSpPr>
      <p:grpSpPr>
        <a:xfrm>
          <a:off x="0" y="0"/>
          <a:ext cx="0" cy="0"/>
          <a:chOff x="0" y="0"/>
          <a:chExt cx="0" cy="0"/>
        </a:xfrm>
      </p:grpSpPr>
      <p:pic>
        <p:nvPicPr>
          <p:cNvPr id="3" name="תמונה 2" descr="תמונה שמכילה אדם, איש, אנשים, אישה&#10;&#10;התיאור נוצר באופן אוטומטי">
            <a:extLst>
              <a:ext uri="{FF2B5EF4-FFF2-40B4-BE49-F238E27FC236}">
                <a16:creationId xmlns:a16="http://schemas.microsoft.com/office/drawing/2014/main" id="{D195600C-7770-4098-97A3-557CB88B15BC}"/>
              </a:ext>
            </a:extLst>
          </p:cNvPr>
          <p:cNvPicPr>
            <a:picLocks noChangeAspect="1"/>
          </p:cNvPicPr>
          <p:nvPr userDrawn="1"/>
        </p:nvPicPr>
        <p:blipFill rotWithShape="1">
          <a:blip r:embed="rId2" cstate="screen">
            <a:alphaModFix/>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45000" contrast="-25000"/>
                    </a14:imgEffect>
                  </a14:imgLayer>
                </a14:imgProps>
              </a:ext>
              <a:ext uri="{28A0092B-C50C-407E-A947-70E740481C1C}">
                <a14:useLocalDpi xmlns:a14="http://schemas.microsoft.com/office/drawing/2010/main"/>
              </a:ext>
            </a:extLst>
          </a:blip>
          <a:srcRect/>
          <a:stretch/>
        </p:blipFill>
        <p:spPr>
          <a:xfrm>
            <a:off x="0" y="-1"/>
            <a:ext cx="12192000" cy="6858001"/>
          </a:xfrm>
          <a:prstGeom prst="rect">
            <a:avLst/>
          </a:prstGeom>
        </p:spPr>
      </p:pic>
      <p:pic>
        <p:nvPicPr>
          <p:cNvPr id="40" name="תמונה 39" descr="תמונה שמכילה שלט, מזון, ציור&#10;&#10;התיאור נוצר באופן אוטומטי">
            <a:extLst>
              <a:ext uri="{FF2B5EF4-FFF2-40B4-BE49-F238E27FC236}">
                <a16:creationId xmlns:a16="http://schemas.microsoft.com/office/drawing/2014/main" id="{0CEC3A17-AC98-4CD6-AC6C-A02ED69FA2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07988" y="5202003"/>
            <a:ext cx="1116639" cy="1049942"/>
          </a:xfrm>
          <a:prstGeom prst="rect">
            <a:avLst/>
          </a:prstGeom>
        </p:spPr>
      </p:pic>
      <p:sp>
        <p:nvSpPr>
          <p:cNvPr id="9" name="תיבת טקסט 8">
            <a:extLst>
              <a:ext uri="{FF2B5EF4-FFF2-40B4-BE49-F238E27FC236}">
                <a16:creationId xmlns:a16="http://schemas.microsoft.com/office/drawing/2014/main" id="{D40F2CA5-5D7C-47F7-87C5-ED51EC324765}"/>
              </a:ext>
            </a:extLst>
          </p:cNvPr>
          <p:cNvSpPr txBox="1"/>
          <p:nvPr userDrawn="1"/>
        </p:nvSpPr>
        <p:spPr>
          <a:xfrm>
            <a:off x="2832251" y="2480417"/>
            <a:ext cx="6573579" cy="135421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8200" b="1" i="0" u="none" strike="noStrike" kern="1200" cap="none" spc="0" normalizeH="0" baseline="0" noProof="0">
                <a:ln>
                  <a:noFill/>
                </a:ln>
                <a:solidFill>
                  <a:prstClr val="white"/>
                </a:solidFill>
                <a:effectLst/>
                <a:uLnTx/>
                <a:uFillTx/>
                <a:latin typeface="Segoe UI"/>
                <a:ea typeface="+mn-ea"/>
                <a:cs typeface="Segoe UI"/>
              </a:rPr>
              <a:t>מחוללים יחד</a:t>
            </a:r>
            <a:endParaRPr kumimoji="0" lang="en-IL" sz="8200" b="1" i="0" u="none" strike="noStrike" kern="1200" cap="none" spc="0" normalizeH="0" baseline="0" noProof="0">
              <a:ln>
                <a:noFill/>
              </a:ln>
              <a:solidFill>
                <a:prstClr val="white"/>
              </a:solidFill>
              <a:effectLst/>
              <a:uLnTx/>
              <a:uFillTx/>
              <a:latin typeface="Segoe UI"/>
              <a:ea typeface="+mn-ea"/>
              <a:cs typeface="Segoe UI"/>
            </a:endParaRPr>
          </a:p>
        </p:txBody>
      </p:sp>
      <p:sp>
        <p:nvSpPr>
          <p:cNvPr id="7" name="תיבת טקסט 6">
            <a:extLst>
              <a:ext uri="{FF2B5EF4-FFF2-40B4-BE49-F238E27FC236}">
                <a16:creationId xmlns:a16="http://schemas.microsoft.com/office/drawing/2014/main" id="{F539495B-8323-47D4-9ED3-946EFE6A0F45}"/>
              </a:ext>
            </a:extLst>
          </p:cNvPr>
          <p:cNvSpPr txBox="1"/>
          <p:nvPr userDrawn="1"/>
        </p:nvSpPr>
        <p:spPr>
          <a:xfrm>
            <a:off x="2874783" y="3544489"/>
            <a:ext cx="6573579"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600" b="0" i="0" u="none" strike="noStrike" kern="1200" cap="none" spc="850" normalizeH="0" baseline="0" noProof="0">
                <a:ln>
                  <a:noFill/>
                </a:ln>
                <a:solidFill>
                  <a:srgbClr val="FABB60"/>
                </a:solidFill>
                <a:effectLst/>
                <a:uLnTx/>
                <a:uFillTx/>
                <a:latin typeface="Segoe UI"/>
                <a:ea typeface="+mn-ea"/>
                <a:cs typeface="Segoe UI"/>
              </a:rPr>
              <a:t>שינוי חברתי בישראל</a:t>
            </a:r>
            <a:endParaRPr kumimoji="0" lang="en-IL" sz="3600" b="0" i="0" u="none" strike="noStrike" kern="1200" cap="none" spc="850" normalizeH="0" baseline="0" noProof="0">
              <a:ln>
                <a:noFill/>
              </a:ln>
              <a:solidFill>
                <a:srgbClr val="FABB60"/>
              </a:solidFill>
              <a:effectLst/>
              <a:uLnTx/>
              <a:uFillTx/>
              <a:latin typeface="Segoe UI"/>
              <a:ea typeface="+mn-ea"/>
              <a:cs typeface="Segoe UI"/>
            </a:endParaRPr>
          </a:p>
        </p:txBody>
      </p:sp>
    </p:spTree>
    <p:extLst>
      <p:ext uri="{BB962C8B-B14F-4D97-AF65-F5344CB8AC3E}">
        <p14:creationId xmlns:p14="http://schemas.microsoft.com/office/powerpoint/2010/main" val="1260882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63F36C2-A232-42D4-82E2-457B996EDF37}"/>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D17A449E-823D-42BF-B22D-9FDF16B39257}"/>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955519F-FE5A-45D7-AAE2-499A8F33C331}"/>
              </a:ext>
            </a:extLst>
          </p:cNvPr>
          <p:cNvSpPr>
            <a:spLocks noGrp="1"/>
          </p:cNvSpPr>
          <p:nvPr>
            <p:ph type="dt" sz="half" idx="10"/>
          </p:nvPr>
        </p:nvSpPr>
        <p:spPr/>
        <p:txBody>
          <a:bodyPr/>
          <a:lstStyle/>
          <a:p>
            <a:fld id="{9BAC855F-A739-4CE8-93A1-E01DE7559F96}" type="datetimeFigureOut">
              <a:rPr lang="he-IL" smtClean="0"/>
              <a:t>כ"ד/טבת/תשפ"ו</a:t>
            </a:fld>
            <a:endParaRPr lang="he-IL"/>
          </a:p>
        </p:txBody>
      </p:sp>
      <p:sp>
        <p:nvSpPr>
          <p:cNvPr id="5" name="מציין מיקום של כותרת תחתונה 4">
            <a:extLst>
              <a:ext uri="{FF2B5EF4-FFF2-40B4-BE49-F238E27FC236}">
                <a16:creationId xmlns:a16="http://schemas.microsoft.com/office/drawing/2014/main" id="{6632799A-BEBD-4DB1-A2E3-9B9E05F29897}"/>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6BBB454-FD95-4498-92F2-37F2267A19BD}"/>
              </a:ext>
            </a:extLst>
          </p:cNvPr>
          <p:cNvSpPr>
            <a:spLocks noGrp="1"/>
          </p:cNvSpPr>
          <p:nvPr>
            <p:ph type="sldNum" sz="quarter" idx="12"/>
          </p:nvPr>
        </p:nvSpPr>
        <p:spPr/>
        <p:txBody>
          <a:bodyPr/>
          <a:lstStyle/>
          <a:p>
            <a:fld id="{9D5E60BE-59D9-4E07-BE3C-FFCFD7AE2644}" type="slidenum">
              <a:rPr lang="he-IL" smtClean="0"/>
              <a:t>‹#›</a:t>
            </a:fld>
            <a:endParaRPr lang="he-IL"/>
          </a:p>
        </p:txBody>
      </p:sp>
    </p:spTree>
    <p:extLst>
      <p:ext uri="{BB962C8B-B14F-4D97-AF65-F5344CB8AC3E}">
        <p14:creationId xmlns:p14="http://schemas.microsoft.com/office/powerpoint/2010/main" val="3707789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4_כותרת מקטע עליונה">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FB3B0AB7-FB9E-4BFA-8EE8-AB2EDECFF5A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20552"/>
            <a:ext cx="12228756" cy="6837447"/>
          </a:xfrm>
          <a:prstGeom prst="rect">
            <a:avLst/>
          </a:prstGeom>
        </p:spPr>
      </p:pic>
      <p:sp>
        <p:nvSpPr>
          <p:cNvPr id="2" name="כותרת 1">
            <a:extLst>
              <a:ext uri="{FF2B5EF4-FFF2-40B4-BE49-F238E27FC236}">
                <a16:creationId xmlns:a16="http://schemas.microsoft.com/office/drawing/2014/main" id="{722E14AB-D598-42CF-9174-AF1DBF116462}"/>
              </a:ext>
            </a:extLst>
          </p:cNvPr>
          <p:cNvSpPr>
            <a:spLocks noGrp="1"/>
          </p:cNvSpPr>
          <p:nvPr>
            <p:ph type="title"/>
          </p:nvPr>
        </p:nvSpPr>
        <p:spPr>
          <a:xfrm>
            <a:off x="5212080" y="2478088"/>
            <a:ext cx="6135370" cy="2852737"/>
          </a:xfrm>
        </p:spPr>
        <p:txBody>
          <a:bodyPr anchor="b">
            <a:normAutofit/>
          </a:bodyPr>
          <a:lstStyle>
            <a:lvl1pPr>
              <a:lnSpc>
                <a:spcPts val="4500"/>
              </a:lnSpc>
              <a:defRPr sz="48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5CF6A8C-ACAF-4C31-B491-8F010D02BD17}"/>
              </a:ext>
            </a:extLst>
          </p:cNvPr>
          <p:cNvSpPr>
            <a:spLocks noGrp="1"/>
          </p:cNvSpPr>
          <p:nvPr>
            <p:ph type="body" idx="1"/>
          </p:nvPr>
        </p:nvSpPr>
        <p:spPr>
          <a:xfrm>
            <a:off x="5212080" y="5357813"/>
            <a:ext cx="6135370" cy="80803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pic>
        <p:nvPicPr>
          <p:cNvPr id="40" name="תמונה 39" descr="תמונה שמכילה שלט, מזון, ציור&#10;&#10;התיאור נוצר באופן אוטומטי">
            <a:extLst>
              <a:ext uri="{FF2B5EF4-FFF2-40B4-BE49-F238E27FC236}">
                <a16:creationId xmlns:a16="http://schemas.microsoft.com/office/drawing/2014/main" id="{0CEC3A17-AC98-4CD6-AC6C-A02ED69FA2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759" y="1586932"/>
            <a:ext cx="1563335" cy="1469957"/>
          </a:xfrm>
          <a:prstGeom prst="rect">
            <a:avLst/>
          </a:prstGeom>
        </p:spPr>
      </p:pic>
    </p:spTree>
    <p:extLst>
      <p:ext uri="{BB962C8B-B14F-4D97-AF65-F5344CB8AC3E}">
        <p14:creationId xmlns:p14="http://schemas.microsoft.com/office/powerpoint/2010/main" val="4110178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5_כותרת מקטע עליונה">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FB3B0AB7-FB9E-4BFA-8EE8-AB2EDECFF5A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20552"/>
            <a:ext cx="12228756" cy="6837447"/>
          </a:xfrm>
          <a:prstGeom prst="rect">
            <a:avLst/>
          </a:prstGeom>
        </p:spPr>
      </p:pic>
      <p:sp>
        <p:nvSpPr>
          <p:cNvPr id="2" name="כותרת 1">
            <a:extLst>
              <a:ext uri="{FF2B5EF4-FFF2-40B4-BE49-F238E27FC236}">
                <a16:creationId xmlns:a16="http://schemas.microsoft.com/office/drawing/2014/main" id="{722E14AB-D598-42CF-9174-AF1DBF116462}"/>
              </a:ext>
            </a:extLst>
          </p:cNvPr>
          <p:cNvSpPr>
            <a:spLocks noGrp="1"/>
          </p:cNvSpPr>
          <p:nvPr>
            <p:ph type="title"/>
          </p:nvPr>
        </p:nvSpPr>
        <p:spPr>
          <a:xfrm>
            <a:off x="5212080" y="2478088"/>
            <a:ext cx="6135370" cy="2852737"/>
          </a:xfrm>
        </p:spPr>
        <p:txBody>
          <a:bodyPr anchor="b">
            <a:normAutofit/>
          </a:bodyPr>
          <a:lstStyle>
            <a:lvl1pPr>
              <a:lnSpc>
                <a:spcPts val="4500"/>
              </a:lnSpc>
              <a:defRPr sz="48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5CF6A8C-ACAF-4C31-B491-8F010D02BD17}"/>
              </a:ext>
            </a:extLst>
          </p:cNvPr>
          <p:cNvSpPr>
            <a:spLocks noGrp="1"/>
          </p:cNvSpPr>
          <p:nvPr>
            <p:ph type="body" idx="1"/>
          </p:nvPr>
        </p:nvSpPr>
        <p:spPr>
          <a:xfrm>
            <a:off x="5212080" y="5357813"/>
            <a:ext cx="6135370" cy="80803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pic>
        <p:nvPicPr>
          <p:cNvPr id="4" name="תמונה 3" descr="תמונה שמכילה שלט, מזון, ציור&#10;&#10;התיאור נוצר באופן אוטומטי">
            <a:extLst>
              <a:ext uri="{FF2B5EF4-FFF2-40B4-BE49-F238E27FC236}">
                <a16:creationId xmlns:a16="http://schemas.microsoft.com/office/drawing/2014/main" id="{8EE64601-B3D5-4401-B59D-6965A1CBEA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759" y="1586932"/>
            <a:ext cx="1563335" cy="1469957"/>
          </a:xfrm>
          <a:prstGeom prst="rect">
            <a:avLst/>
          </a:prstGeom>
        </p:spPr>
      </p:pic>
    </p:spTree>
    <p:extLst>
      <p:ext uri="{BB962C8B-B14F-4D97-AF65-F5344CB8AC3E}">
        <p14:creationId xmlns:p14="http://schemas.microsoft.com/office/powerpoint/2010/main" val="10927862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6_כותרת מקטע עליונה">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FB3B0AB7-FB9E-4BFA-8EE8-AB2EDECFF5A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 y="20552"/>
            <a:ext cx="12228754" cy="6837447"/>
          </a:xfrm>
          <a:prstGeom prst="rect">
            <a:avLst/>
          </a:prstGeom>
        </p:spPr>
      </p:pic>
      <p:sp>
        <p:nvSpPr>
          <p:cNvPr id="2" name="כותרת 1">
            <a:extLst>
              <a:ext uri="{FF2B5EF4-FFF2-40B4-BE49-F238E27FC236}">
                <a16:creationId xmlns:a16="http://schemas.microsoft.com/office/drawing/2014/main" id="{722E14AB-D598-42CF-9174-AF1DBF116462}"/>
              </a:ext>
            </a:extLst>
          </p:cNvPr>
          <p:cNvSpPr>
            <a:spLocks noGrp="1"/>
          </p:cNvSpPr>
          <p:nvPr>
            <p:ph type="title"/>
          </p:nvPr>
        </p:nvSpPr>
        <p:spPr>
          <a:xfrm>
            <a:off x="5212080" y="2478088"/>
            <a:ext cx="6135370" cy="2852737"/>
          </a:xfrm>
        </p:spPr>
        <p:txBody>
          <a:bodyPr anchor="b">
            <a:normAutofit/>
          </a:bodyPr>
          <a:lstStyle>
            <a:lvl1pPr>
              <a:lnSpc>
                <a:spcPts val="4500"/>
              </a:lnSpc>
              <a:defRPr sz="48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5CF6A8C-ACAF-4C31-B491-8F010D02BD17}"/>
              </a:ext>
            </a:extLst>
          </p:cNvPr>
          <p:cNvSpPr>
            <a:spLocks noGrp="1"/>
          </p:cNvSpPr>
          <p:nvPr>
            <p:ph type="body" idx="1"/>
          </p:nvPr>
        </p:nvSpPr>
        <p:spPr>
          <a:xfrm>
            <a:off x="5212080" y="5357813"/>
            <a:ext cx="6135370" cy="80803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pic>
        <p:nvPicPr>
          <p:cNvPr id="4" name="תמונה 3" descr="תמונה שמכילה שלט, מזון, ציור&#10;&#10;התיאור נוצר באופן אוטומטי">
            <a:extLst>
              <a:ext uri="{FF2B5EF4-FFF2-40B4-BE49-F238E27FC236}">
                <a16:creationId xmlns:a16="http://schemas.microsoft.com/office/drawing/2014/main" id="{15DD224B-AEBB-4409-99C8-5730D69375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759" y="1586932"/>
            <a:ext cx="1563335" cy="1469957"/>
          </a:xfrm>
          <a:prstGeom prst="rect">
            <a:avLst/>
          </a:prstGeom>
        </p:spPr>
      </p:pic>
    </p:spTree>
    <p:extLst>
      <p:ext uri="{BB962C8B-B14F-4D97-AF65-F5344CB8AC3E}">
        <p14:creationId xmlns:p14="http://schemas.microsoft.com/office/powerpoint/2010/main" val="299106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7_כותרת מקטע עליונה">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FB3B0AB7-FB9E-4BFA-8EE8-AB2EDECFF5A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 y="20552"/>
            <a:ext cx="12228754" cy="6837446"/>
          </a:xfrm>
          <a:prstGeom prst="rect">
            <a:avLst/>
          </a:prstGeom>
        </p:spPr>
      </p:pic>
      <p:sp>
        <p:nvSpPr>
          <p:cNvPr id="2" name="כותרת 1">
            <a:extLst>
              <a:ext uri="{FF2B5EF4-FFF2-40B4-BE49-F238E27FC236}">
                <a16:creationId xmlns:a16="http://schemas.microsoft.com/office/drawing/2014/main" id="{722E14AB-D598-42CF-9174-AF1DBF116462}"/>
              </a:ext>
            </a:extLst>
          </p:cNvPr>
          <p:cNvSpPr>
            <a:spLocks noGrp="1"/>
          </p:cNvSpPr>
          <p:nvPr>
            <p:ph type="title"/>
          </p:nvPr>
        </p:nvSpPr>
        <p:spPr>
          <a:xfrm>
            <a:off x="5212080" y="2478088"/>
            <a:ext cx="6135370" cy="2852737"/>
          </a:xfrm>
        </p:spPr>
        <p:txBody>
          <a:bodyPr anchor="b">
            <a:normAutofit/>
          </a:bodyPr>
          <a:lstStyle>
            <a:lvl1pPr>
              <a:lnSpc>
                <a:spcPts val="4500"/>
              </a:lnSpc>
              <a:defRPr sz="48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5CF6A8C-ACAF-4C31-B491-8F010D02BD17}"/>
              </a:ext>
            </a:extLst>
          </p:cNvPr>
          <p:cNvSpPr>
            <a:spLocks noGrp="1"/>
          </p:cNvSpPr>
          <p:nvPr>
            <p:ph type="body" idx="1"/>
          </p:nvPr>
        </p:nvSpPr>
        <p:spPr>
          <a:xfrm>
            <a:off x="5212080" y="5357813"/>
            <a:ext cx="6135370" cy="80803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pic>
        <p:nvPicPr>
          <p:cNvPr id="4" name="תמונה 3" descr="תמונה שמכילה שלט, מזון, ציור&#10;&#10;התיאור נוצר באופן אוטומטי">
            <a:extLst>
              <a:ext uri="{FF2B5EF4-FFF2-40B4-BE49-F238E27FC236}">
                <a16:creationId xmlns:a16="http://schemas.microsoft.com/office/drawing/2014/main" id="{F1FB7514-B691-40ED-9F17-4F4A892B03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759" y="1586932"/>
            <a:ext cx="1563335" cy="1469957"/>
          </a:xfrm>
          <a:prstGeom prst="rect">
            <a:avLst/>
          </a:prstGeom>
        </p:spPr>
      </p:pic>
    </p:spTree>
    <p:extLst>
      <p:ext uri="{BB962C8B-B14F-4D97-AF65-F5344CB8AC3E}">
        <p14:creationId xmlns:p14="http://schemas.microsoft.com/office/powerpoint/2010/main" val="26877088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8_כותרת מקטע עליונה">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FB3B0AB7-FB9E-4BFA-8EE8-AB2EDECFF5A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 y="20552"/>
            <a:ext cx="12228753" cy="6837446"/>
          </a:xfrm>
          <a:prstGeom prst="rect">
            <a:avLst/>
          </a:prstGeom>
        </p:spPr>
      </p:pic>
      <p:sp>
        <p:nvSpPr>
          <p:cNvPr id="2" name="כותרת 1">
            <a:extLst>
              <a:ext uri="{FF2B5EF4-FFF2-40B4-BE49-F238E27FC236}">
                <a16:creationId xmlns:a16="http://schemas.microsoft.com/office/drawing/2014/main" id="{722E14AB-D598-42CF-9174-AF1DBF116462}"/>
              </a:ext>
            </a:extLst>
          </p:cNvPr>
          <p:cNvSpPr>
            <a:spLocks noGrp="1"/>
          </p:cNvSpPr>
          <p:nvPr>
            <p:ph type="title"/>
          </p:nvPr>
        </p:nvSpPr>
        <p:spPr>
          <a:xfrm>
            <a:off x="5212080" y="2478088"/>
            <a:ext cx="6135370" cy="2852737"/>
          </a:xfrm>
        </p:spPr>
        <p:txBody>
          <a:bodyPr anchor="b">
            <a:normAutofit/>
          </a:bodyPr>
          <a:lstStyle>
            <a:lvl1pPr>
              <a:lnSpc>
                <a:spcPts val="5500"/>
              </a:lnSpc>
              <a:defRPr sz="54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5CF6A8C-ACAF-4C31-B491-8F010D02BD17}"/>
              </a:ext>
            </a:extLst>
          </p:cNvPr>
          <p:cNvSpPr>
            <a:spLocks noGrp="1"/>
          </p:cNvSpPr>
          <p:nvPr>
            <p:ph type="body" idx="1"/>
          </p:nvPr>
        </p:nvSpPr>
        <p:spPr>
          <a:xfrm>
            <a:off x="5212080" y="5357813"/>
            <a:ext cx="6135370" cy="80803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pic>
        <p:nvPicPr>
          <p:cNvPr id="4" name="תמונה 3" descr="תמונה שמכילה שלט, מזון, ציור&#10;&#10;התיאור נוצר באופן אוטומטי">
            <a:extLst>
              <a:ext uri="{FF2B5EF4-FFF2-40B4-BE49-F238E27FC236}">
                <a16:creationId xmlns:a16="http://schemas.microsoft.com/office/drawing/2014/main" id="{1C413706-4C3A-488C-A774-0DF703FCD4C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759" y="1586932"/>
            <a:ext cx="1563335" cy="1469957"/>
          </a:xfrm>
          <a:prstGeom prst="rect">
            <a:avLst/>
          </a:prstGeom>
        </p:spPr>
      </p:pic>
    </p:spTree>
    <p:extLst>
      <p:ext uri="{BB962C8B-B14F-4D97-AF65-F5344CB8AC3E}">
        <p14:creationId xmlns:p14="http://schemas.microsoft.com/office/powerpoint/2010/main" val="1324774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1_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22E14AB-D598-42CF-9174-AF1DBF116462}"/>
              </a:ext>
            </a:extLst>
          </p:cNvPr>
          <p:cNvSpPr>
            <a:spLocks noGrp="1"/>
          </p:cNvSpPr>
          <p:nvPr>
            <p:ph type="title"/>
          </p:nvPr>
        </p:nvSpPr>
        <p:spPr>
          <a:xfrm>
            <a:off x="831850" y="1709738"/>
            <a:ext cx="10515600" cy="2852737"/>
          </a:xfrm>
        </p:spPr>
        <p:txBody>
          <a:bodyPr anchor="b">
            <a:normAutofit/>
          </a:bodyPr>
          <a:lstStyle>
            <a:lvl1pPr>
              <a:defRPr sz="54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5CF6A8C-ACAF-4C31-B491-8F010D02BD17}"/>
              </a:ext>
            </a:extLst>
          </p:cNvPr>
          <p:cNvSpPr>
            <a:spLocks noGrp="1"/>
          </p:cNvSpPr>
          <p:nvPr>
            <p:ph type="body" idx="1"/>
          </p:nvPr>
        </p:nvSpPr>
        <p:spPr>
          <a:xfrm>
            <a:off x="831850" y="4589463"/>
            <a:ext cx="10515600" cy="150018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pic>
        <p:nvPicPr>
          <p:cNvPr id="40" name="תמונה 39" descr="תמונה שמכילה שלט, מזון, ציור&#10;&#10;התיאור נוצר באופן אוטומטי">
            <a:extLst>
              <a:ext uri="{FF2B5EF4-FFF2-40B4-BE49-F238E27FC236}">
                <a16:creationId xmlns:a16="http://schemas.microsoft.com/office/drawing/2014/main" id="{0CEC3A17-AC98-4CD6-AC6C-A02ED69FA2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41501" y="1104900"/>
            <a:ext cx="1785594" cy="1678940"/>
          </a:xfrm>
          <a:prstGeom prst="rect">
            <a:avLst/>
          </a:prstGeom>
        </p:spPr>
      </p:pic>
    </p:spTree>
    <p:extLst>
      <p:ext uri="{BB962C8B-B14F-4D97-AF65-F5344CB8AC3E}">
        <p14:creationId xmlns:p14="http://schemas.microsoft.com/office/powerpoint/2010/main" val="29576337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22AEADC-66FB-4714-9090-7FF5E7162F46}"/>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6DEEC1D-2305-4F59-BAAC-C2216E130F1F}"/>
              </a:ext>
            </a:extLst>
          </p:cNvPr>
          <p:cNvSpPr>
            <a:spLocks noGrp="1"/>
          </p:cNvSpPr>
          <p:nvPr>
            <p:ph sz="half" idx="1"/>
          </p:nvPr>
        </p:nvSpPr>
        <p:spPr>
          <a:xfrm>
            <a:off x="397164" y="1592263"/>
            <a:ext cx="5622636" cy="45847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AFEE81D2-8FD9-4BC6-9C2C-437ED4D3FE63}"/>
              </a:ext>
            </a:extLst>
          </p:cNvPr>
          <p:cNvSpPr>
            <a:spLocks noGrp="1"/>
          </p:cNvSpPr>
          <p:nvPr>
            <p:ph sz="half" idx="2"/>
          </p:nvPr>
        </p:nvSpPr>
        <p:spPr>
          <a:xfrm>
            <a:off x="6172201" y="1592263"/>
            <a:ext cx="5648323" cy="45847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7890040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794E272-33DD-44BF-A203-A67221AE513E}"/>
              </a:ext>
            </a:extLst>
          </p:cNvPr>
          <p:cNvSpPr>
            <a:spLocks noGrp="1"/>
          </p:cNvSpPr>
          <p:nvPr>
            <p:ph type="title"/>
          </p:nvPr>
        </p:nvSpPr>
        <p:spPr>
          <a:xfrm>
            <a:off x="407988" y="195262"/>
            <a:ext cx="11407198"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7999B788-824F-4258-866B-30EFF7FF1257}"/>
              </a:ext>
            </a:extLst>
          </p:cNvPr>
          <p:cNvSpPr>
            <a:spLocks noGrp="1"/>
          </p:cNvSpPr>
          <p:nvPr>
            <p:ph type="body" idx="1"/>
          </p:nvPr>
        </p:nvSpPr>
        <p:spPr>
          <a:xfrm>
            <a:off x="407988" y="1592263"/>
            <a:ext cx="55895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a:extLst>
              <a:ext uri="{FF2B5EF4-FFF2-40B4-BE49-F238E27FC236}">
                <a16:creationId xmlns:a16="http://schemas.microsoft.com/office/drawing/2014/main" id="{91006AB0-B2CB-44D5-B355-5040027EF644}"/>
              </a:ext>
            </a:extLst>
          </p:cNvPr>
          <p:cNvSpPr>
            <a:spLocks noGrp="1"/>
          </p:cNvSpPr>
          <p:nvPr>
            <p:ph sz="half" idx="2"/>
          </p:nvPr>
        </p:nvSpPr>
        <p:spPr>
          <a:xfrm>
            <a:off x="407988" y="2505075"/>
            <a:ext cx="55895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7C6F32F6-16BD-4F3C-B973-3E706C95088D}"/>
              </a:ext>
            </a:extLst>
          </p:cNvPr>
          <p:cNvSpPr>
            <a:spLocks noGrp="1"/>
          </p:cNvSpPr>
          <p:nvPr>
            <p:ph type="body" sz="quarter" idx="3"/>
          </p:nvPr>
        </p:nvSpPr>
        <p:spPr>
          <a:xfrm>
            <a:off x="6172199" y="1592263"/>
            <a:ext cx="564832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a:extLst>
              <a:ext uri="{FF2B5EF4-FFF2-40B4-BE49-F238E27FC236}">
                <a16:creationId xmlns:a16="http://schemas.microsoft.com/office/drawing/2014/main" id="{A40A3D0C-3100-4A22-9FE0-532F2A8A643B}"/>
              </a:ext>
            </a:extLst>
          </p:cNvPr>
          <p:cNvSpPr>
            <a:spLocks noGrp="1"/>
          </p:cNvSpPr>
          <p:nvPr>
            <p:ph sz="quarter" idx="4"/>
          </p:nvPr>
        </p:nvSpPr>
        <p:spPr>
          <a:xfrm>
            <a:off x="6172199" y="2505075"/>
            <a:ext cx="5648325"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141737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75C0CA6-842A-453A-88B3-89BE0C690A8B}"/>
              </a:ext>
            </a:extLst>
          </p:cNvPr>
          <p:cNvSpPr>
            <a:spLocks noGrp="1"/>
          </p:cNvSpPr>
          <p:nvPr>
            <p:ph type="title"/>
          </p:nvPr>
        </p:nvSpPr>
        <p:spPr/>
        <p:txBody>
          <a:bodyPr/>
          <a:lstStyle/>
          <a:p>
            <a:r>
              <a:rPr lang="he-IL"/>
              <a:t>לחץ כדי לערוך סגנון כותרת של תבנית בסיס</a:t>
            </a:r>
          </a:p>
        </p:txBody>
      </p:sp>
    </p:spTree>
    <p:extLst>
      <p:ext uri="{BB962C8B-B14F-4D97-AF65-F5344CB8AC3E}">
        <p14:creationId xmlns:p14="http://schemas.microsoft.com/office/powerpoint/2010/main" val="26027944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755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19114C2-514C-4062-9A1E-3071C391B043}"/>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D15A29C2-E5FB-4E65-B3D3-9B5F30D29C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DE43F218-E1E1-4E39-AE78-C3140977E048}"/>
              </a:ext>
            </a:extLst>
          </p:cNvPr>
          <p:cNvSpPr>
            <a:spLocks noGrp="1"/>
          </p:cNvSpPr>
          <p:nvPr>
            <p:ph type="dt" sz="half" idx="10"/>
          </p:nvPr>
        </p:nvSpPr>
        <p:spPr/>
        <p:txBody>
          <a:bodyPr/>
          <a:lstStyle/>
          <a:p>
            <a:fld id="{9BAC855F-A739-4CE8-93A1-E01DE7559F96}" type="datetimeFigureOut">
              <a:rPr lang="he-IL" smtClean="0"/>
              <a:t>כ"ד/טבת/תשפ"ו</a:t>
            </a:fld>
            <a:endParaRPr lang="he-IL"/>
          </a:p>
        </p:txBody>
      </p:sp>
      <p:sp>
        <p:nvSpPr>
          <p:cNvPr id="5" name="מציין מיקום של כותרת תחתונה 4">
            <a:extLst>
              <a:ext uri="{FF2B5EF4-FFF2-40B4-BE49-F238E27FC236}">
                <a16:creationId xmlns:a16="http://schemas.microsoft.com/office/drawing/2014/main" id="{AFC246C4-F833-440E-AFBE-7B4A38074C8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645441B-B993-4FA4-A575-711232B0920F}"/>
              </a:ext>
            </a:extLst>
          </p:cNvPr>
          <p:cNvSpPr>
            <a:spLocks noGrp="1"/>
          </p:cNvSpPr>
          <p:nvPr>
            <p:ph type="sldNum" sz="quarter" idx="12"/>
          </p:nvPr>
        </p:nvSpPr>
        <p:spPr/>
        <p:txBody>
          <a:bodyPr/>
          <a:lstStyle/>
          <a:p>
            <a:fld id="{9D5E60BE-59D9-4E07-BE3C-FFCFD7AE2644}" type="slidenum">
              <a:rPr lang="he-IL" smtClean="0"/>
              <a:t>‹#›</a:t>
            </a:fld>
            <a:endParaRPr lang="he-IL"/>
          </a:p>
        </p:txBody>
      </p:sp>
    </p:spTree>
    <p:extLst>
      <p:ext uri="{BB962C8B-B14F-4D97-AF65-F5344CB8AC3E}">
        <p14:creationId xmlns:p14="http://schemas.microsoft.com/office/powerpoint/2010/main" val="573302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5F9594B-0085-4C23-B854-867928D405C5}"/>
              </a:ext>
            </a:extLst>
          </p:cNvPr>
          <p:cNvSpPr>
            <a:spLocks noGrp="1"/>
          </p:cNvSpPr>
          <p:nvPr>
            <p:ph type="title"/>
          </p:nvPr>
        </p:nvSpPr>
        <p:spPr>
          <a:xfrm>
            <a:off x="407988" y="188914"/>
            <a:ext cx="4364037" cy="1331912"/>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6B9E276C-30C1-4B2F-A79D-39A87A5E6058}"/>
              </a:ext>
            </a:extLst>
          </p:cNvPr>
          <p:cNvSpPr>
            <a:spLocks noGrp="1"/>
          </p:cNvSpPr>
          <p:nvPr>
            <p:ph idx="1"/>
          </p:nvPr>
        </p:nvSpPr>
        <p:spPr>
          <a:xfrm>
            <a:off x="5183187" y="1592263"/>
            <a:ext cx="6637337" cy="45735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67734E8C-8D36-4AD3-82A8-345DF6930712}"/>
              </a:ext>
            </a:extLst>
          </p:cNvPr>
          <p:cNvSpPr>
            <a:spLocks noGrp="1"/>
          </p:cNvSpPr>
          <p:nvPr>
            <p:ph type="body" sz="half" idx="2"/>
          </p:nvPr>
        </p:nvSpPr>
        <p:spPr>
          <a:xfrm>
            <a:off x="407988" y="1592263"/>
            <a:ext cx="4364037"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Tree>
    <p:extLst>
      <p:ext uri="{BB962C8B-B14F-4D97-AF65-F5344CB8AC3E}">
        <p14:creationId xmlns:p14="http://schemas.microsoft.com/office/powerpoint/2010/main" val="3542666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F998E35-C393-41C6-825A-D172F30BACDB}"/>
              </a:ext>
            </a:extLst>
          </p:cNvPr>
          <p:cNvSpPr>
            <a:spLocks noGrp="1"/>
          </p:cNvSpPr>
          <p:nvPr>
            <p:ph type="title"/>
          </p:nvPr>
        </p:nvSpPr>
        <p:spPr>
          <a:xfrm>
            <a:off x="407988" y="188912"/>
            <a:ext cx="4364037" cy="1331913"/>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1094EA64-1396-448D-8FAB-C337E44E013E}"/>
              </a:ext>
            </a:extLst>
          </p:cNvPr>
          <p:cNvSpPr>
            <a:spLocks noGrp="1"/>
          </p:cNvSpPr>
          <p:nvPr>
            <p:ph type="pic" idx="1"/>
          </p:nvPr>
        </p:nvSpPr>
        <p:spPr>
          <a:xfrm>
            <a:off x="5183187" y="1592263"/>
            <a:ext cx="6637337" cy="45735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5AFC4CE7-A763-41D2-9FD6-906D08B0F2B1}"/>
              </a:ext>
            </a:extLst>
          </p:cNvPr>
          <p:cNvSpPr>
            <a:spLocks noGrp="1"/>
          </p:cNvSpPr>
          <p:nvPr>
            <p:ph type="body" sz="half" idx="2"/>
          </p:nvPr>
        </p:nvSpPr>
        <p:spPr>
          <a:xfrm>
            <a:off x="407988" y="1592262"/>
            <a:ext cx="4364037"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Tree>
    <p:extLst>
      <p:ext uri="{BB962C8B-B14F-4D97-AF65-F5344CB8AC3E}">
        <p14:creationId xmlns:p14="http://schemas.microsoft.com/office/powerpoint/2010/main" val="264728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0511D0C-52A2-4C98-8CC4-280C21C0F9E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EA205BE4-E32E-413C-85B2-B1C14076D490}"/>
              </a:ext>
            </a:extLst>
          </p:cNvPr>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430026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82599DC7-75D3-4F64-BA1D-4F2A5CDA6065}"/>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431EAF22-6D82-4A06-909E-8405037AAA4A}"/>
              </a:ext>
            </a:extLst>
          </p:cNvPr>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12591586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3582FAD-5D1A-49F7-B13B-4F9D266213A9}"/>
              </a:ext>
            </a:extLst>
          </p:cNvPr>
          <p:cNvSpPr>
            <a:spLocks noGrp="1"/>
          </p:cNvSpPr>
          <p:nvPr>
            <p:ph type="ctrTitle"/>
          </p:nvPr>
        </p:nvSpPr>
        <p:spPr>
          <a:xfrm>
            <a:off x="1524000" y="1122363"/>
            <a:ext cx="9144000" cy="2387600"/>
          </a:xfrm>
        </p:spPr>
        <p:txBody>
          <a:bodyPr anchor="b">
            <a:normAutofit/>
          </a:bodyPr>
          <a:lstStyle>
            <a:lvl1pPr algn="ctr">
              <a:defRPr sz="44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B8913FD5-FC7D-45C4-B5B9-C6B813EDD6BA}"/>
              </a:ext>
            </a:extLst>
          </p:cNvPr>
          <p:cNvSpPr>
            <a:spLocks noGrp="1"/>
          </p:cNvSpPr>
          <p:nvPr>
            <p:ph type="subTitle" idx="1"/>
          </p:nvPr>
        </p:nvSpPr>
        <p:spPr>
          <a:xfrm>
            <a:off x="1524000" y="3602038"/>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Tree>
    <p:extLst>
      <p:ext uri="{BB962C8B-B14F-4D97-AF65-F5344CB8AC3E}">
        <p14:creationId xmlns:p14="http://schemas.microsoft.com/office/powerpoint/2010/main" val="26187393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E3BF46D-F508-4661-BAEB-9A856681C977}"/>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7374475E-4EC7-4E03-9428-8FB1EBB405D2}"/>
              </a:ext>
            </a:extLst>
          </p:cNvPr>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23997365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E3BF46D-F508-4661-BAEB-9A856681C977}"/>
              </a:ext>
            </a:extLst>
          </p:cNvPr>
          <p:cNvSpPr>
            <a:spLocks noGrp="1"/>
          </p:cNvSpPr>
          <p:nvPr>
            <p:ph type="title"/>
          </p:nvPr>
        </p:nvSpPr>
        <p:spPr>
          <a:xfrm>
            <a:off x="8488218" y="189634"/>
            <a:ext cx="3308927" cy="5976216"/>
          </a:xfrm>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7374475E-4EC7-4E03-9428-8FB1EBB405D2}"/>
              </a:ext>
            </a:extLst>
          </p:cNvPr>
          <p:cNvSpPr>
            <a:spLocks noGrp="1"/>
          </p:cNvSpPr>
          <p:nvPr>
            <p:ph idx="1"/>
          </p:nvPr>
        </p:nvSpPr>
        <p:spPr>
          <a:xfrm>
            <a:off x="397165" y="175203"/>
            <a:ext cx="8091054" cy="5976216"/>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33627775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2_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22E14AB-D598-42CF-9174-AF1DBF116462}"/>
              </a:ext>
            </a:extLst>
          </p:cNvPr>
          <p:cNvSpPr>
            <a:spLocks noGrp="1"/>
          </p:cNvSpPr>
          <p:nvPr>
            <p:ph type="title"/>
          </p:nvPr>
        </p:nvSpPr>
        <p:spPr>
          <a:xfrm>
            <a:off x="5212080" y="2478088"/>
            <a:ext cx="6135370" cy="2852737"/>
          </a:xfrm>
        </p:spPr>
        <p:txBody>
          <a:bodyPr anchor="b">
            <a:normAutofit/>
          </a:bodyPr>
          <a:lstStyle>
            <a:lvl1pPr>
              <a:lnSpc>
                <a:spcPts val="5500"/>
              </a:lnSpc>
              <a:defRPr sz="54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5CF6A8C-ACAF-4C31-B491-8F010D02BD17}"/>
              </a:ext>
            </a:extLst>
          </p:cNvPr>
          <p:cNvSpPr>
            <a:spLocks noGrp="1"/>
          </p:cNvSpPr>
          <p:nvPr>
            <p:ph type="body" idx="1"/>
          </p:nvPr>
        </p:nvSpPr>
        <p:spPr>
          <a:xfrm>
            <a:off x="5212080" y="5357813"/>
            <a:ext cx="6135370" cy="150018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pic>
        <p:nvPicPr>
          <p:cNvPr id="40" name="תמונה 39" descr="תמונה שמכילה שלט, מזון, ציור&#10;&#10;התיאור נוצר באופן אוטומטי">
            <a:extLst>
              <a:ext uri="{FF2B5EF4-FFF2-40B4-BE49-F238E27FC236}">
                <a16:creationId xmlns:a16="http://schemas.microsoft.com/office/drawing/2014/main" id="{0CEC3A17-AC98-4CD6-AC6C-A02ED69FA2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41501" y="1377950"/>
            <a:ext cx="1785594" cy="1678940"/>
          </a:xfrm>
          <a:prstGeom prst="rect">
            <a:avLst/>
          </a:prstGeom>
        </p:spPr>
      </p:pic>
    </p:spTree>
    <p:extLst>
      <p:ext uri="{BB962C8B-B14F-4D97-AF65-F5344CB8AC3E}">
        <p14:creationId xmlns:p14="http://schemas.microsoft.com/office/powerpoint/2010/main" val="21839942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3_כותרת מקטע עליונה">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FB3B0AB7-FB9E-4BFA-8EE8-AB2EDECFF5A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20552"/>
            <a:ext cx="12228756" cy="6837447"/>
          </a:xfrm>
          <a:prstGeom prst="rect">
            <a:avLst/>
          </a:prstGeom>
        </p:spPr>
      </p:pic>
      <p:sp>
        <p:nvSpPr>
          <p:cNvPr id="2" name="כותרת 1">
            <a:extLst>
              <a:ext uri="{FF2B5EF4-FFF2-40B4-BE49-F238E27FC236}">
                <a16:creationId xmlns:a16="http://schemas.microsoft.com/office/drawing/2014/main" id="{722E14AB-D598-42CF-9174-AF1DBF116462}"/>
              </a:ext>
            </a:extLst>
          </p:cNvPr>
          <p:cNvSpPr>
            <a:spLocks noGrp="1"/>
          </p:cNvSpPr>
          <p:nvPr>
            <p:ph type="title"/>
          </p:nvPr>
        </p:nvSpPr>
        <p:spPr>
          <a:xfrm>
            <a:off x="5212080" y="2478088"/>
            <a:ext cx="6135370" cy="2852737"/>
          </a:xfrm>
        </p:spPr>
        <p:txBody>
          <a:bodyPr anchor="b">
            <a:normAutofit/>
          </a:bodyPr>
          <a:lstStyle>
            <a:lvl1pPr>
              <a:lnSpc>
                <a:spcPts val="4500"/>
              </a:lnSpc>
              <a:defRPr sz="48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5CF6A8C-ACAF-4C31-B491-8F010D02BD17}"/>
              </a:ext>
            </a:extLst>
          </p:cNvPr>
          <p:cNvSpPr>
            <a:spLocks noGrp="1"/>
          </p:cNvSpPr>
          <p:nvPr>
            <p:ph type="body" idx="1"/>
          </p:nvPr>
        </p:nvSpPr>
        <p:spPr>
          <a:xfrm>
            <a:off x="5212080" y="5357813"/>
            <a:ext cx="6135370" cy="80803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pic>
        <p:nvPicPr>
          <p:cNvPr id="40" name="תמונה 39" descr="תמונה שמכילה שלט, מזון, ציור&#10;&#10;התיאור נוצר באופן אוטומטי">
            <a:extLst>
              <a:ext uri="{FF2B5EF4-FFF2-40B4-BE49-F238E27FC236}">
                <a16:creationId xmlns:a16="http://schemas.microsoft.com/office/drawing/2014/main" id="{0CEC3A17-AC98-4CD6-AC6C-A02ED69FA2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759" y="1586932"/>
            <a:ext cx="1563335" cy="1469957"/>
          </a:xfrm>
          <a:prstGeom prst="rect">
            <a:avLst/>
          </a:prstGeom>
        </p:spPr>
      </p:pic>
    </p:spTree>
    <p:extLst>
      <p:ext uri="{BB962C8B-B14F-4D97-AF65-F5344CB8AC3E}">
        <p14:creationId xmlns:p14="http://schemas.microsoft.com/office/powerpoint/2010/main" val="33205999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5_כותרת מקטע עליונה">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FB3B0AB7-FB9E-4BFA-8EE8-AB2EDECFF5A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20552"/>
            <a:ext cx="12228756" cy="6837447"/>
          </a:xfrm>
          <a:prstGeom prst="rect">
            <a:avLst/>
          </a:prstGeom>
        </p:spPr>
      </p:pic>
      <p:sp>
        <p:nvSpPr>
          <p:cNvPr id="2" name="כותרת 1">
            <a:extLst>
              <a:ext uri="{FF2B5EF4-FFF2-40B4-BE49-F238E27FC236}">
                <a16:creationId xmlns:a16="http://schemas.microsoft.com/office/drawing/2014/main" id="{722E14AB-D598-42CF-9174-AF1DBF116462}"/>
              </a:ext>
            </a:extLst>
          </p:cNvPr>
          <p:cNvSpPr>
            <a:spLocks noGrp="1"/>
          </p:cNvSpPr>
          <p:nvPr>
            <p:ph type="title"/>
          </p:nvPr>
        </p:nvSpPr>
        <p:spPr>
          <a:xfrm>
            <a:off x="5212080" y="2478088"/>
            <a:ext cx="6135370" cy="2852737"/>
          </a:xfrm>
        </p:spPr>
        <p:txBody>
          <a:bodyPr anchor="b">
            <a:normAutofit/>
          </a:bodyPr>
          <a:lstStyle>
            <a:lvl1pPr>
              <a:lnSpc>
                <a:spcPts val="4500"/>
              </a:lnSpc>
              <a:defRPr sz="48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5CF6A8C-ACAF-4C31-B491-8F010D02BD17}"/>
              </a:ext>
            </a:extLst>
          </p:cNvPr>
          <p:cNvSpPr>
            <a:spLocks noGrp="1"/>
          </p:cNvSpPr>
          <p:nvPr>
            <p:ph type="body" idx="1"/>
          </p:nvPr>
        </p:nvSpPr>
        <p:spPr>
          <a:xfrm>
            <a:off x="5212080" y="5357813"/>
            <a:ext cx="6135370" cy="80803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pic>
        <p:nvPicPr>
          <p:cNvPr id="4" name="תמונה 3" descr="תמונה שמכילה שלט, מזון, ציור&#10;&#10;התיאור נוצר באופן אוטומטי">
            <a:extLst>
              <a:ext uri="{FF2B5EF4-FFF2-40B4-BE49-F238E27FC236}">
                <a16:creationId xmlns:a16="http://schemas.microsoft.com/office/drawing/2014/main" id="{8EE64601-B3D5-4401-B59D-6965A1CBEA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759" y="1586932"/>
            <a:ext cx="1563335" cy="1469957"/>
          </a:xfrm>
          <a:prstGeom prst="rect">
            <a:avLst/>
          </a:prstGeom>
        </p:spPr>
      </p:pic>
    </p:spTree>
    <p:extLst>
      <p:ext uri="{BB962C8B-B14F-4D97-AF65-F5344CB8AC3E}">
        <p14:creationId xmlns:p14="http://schemas.microsoft.com/office/powerpoint/2010/main" val="80660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D43AC74-5714-41F0-B05E-61BE47A2ADB7}"/>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54F519C1-6214-425B-AEE1-0715E03A329E}"/>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C57C6FB8-C060-41A9-8C81-074CF377485C}"/>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5B746BD7-9306-446B-A262-D52E8135E9A6}"/>
              </a:ext>
            </a:extLst>
          </p:cNvPr>
          <p:cNvSpPr>
            <a:spLocks noGrp="1"/>
          </p:cNvSpPr>
          <p:nvPr>
            <p:ph type="dt" sz="half" idx="10"/>
          </p:nvPr>
        </p:nvSpPr>
        <p:spPr/>
        <p:txBody>
          <a:bodyPr/>
          <a:lstStyle/>
          <a:p>
            <a:fld id="{9BAC855F-A739-4CE8-93A1-E01DE7559F96}" type="datetimeFigureOut">
              <a:rPr lang="he-IL" smtClean="0"/>
              <a:t>כ"ד/טבת/תשפ"ו</a:t>
            </a:fld>
            <a:endParaRPr lang="he-IL"/>
          </a:p>
        </p:txBody>
      </p:sp>
      <p:sp>
        <p:nvSpPr>
          <p:cNvPr id="6" name="מציין מיקום של כותרת תחתונה 5">
            <a:extLst>
              <a:ext uri="{FF2B5EF4-FFF2-40B4-BE49-F238E27FC236}">
                <a16:creationId xmlns:a16="http://schemas.microsoft.com/office/drawing/2014/main" id="{913631EA-92CA-4686-AE6D-E1E56BB71A53}"/>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653170CA-DDA7-470C-B5BA-5573C9107E15}"/>
              </a:ext>
            </a:extLst>
          </p:cNvPr>
          <p:cNvSpPr>
            <a:spLocks noGrp="1"/>
          </p:cNvSpPr>
          <p:nvPr>
            <p:ph type="sldNum" sz="quarter" idx="12"/>
          </p:nvPr>
        </p:nvSpPr>
        <p:spPr/>
        <p:txBody>
          <a:bodyPr/>
          <a:lstStyle/>
          <a:p>
            <a:fld id="{9D5E60BE-59D9-4E07-BE3C-FFCFD7AE2644}" type="slidenum">
              <a:rPr lang="he-IL" smtClean="0"/>
              <a:t>‹#›</a:t>
            </a:fld>
            <a:endParaRPr lang="he-IL"/>
          </a:p>
        </p:txBody>
      </p:sp>
    </p:spTree>
    <p:extLst>
      <p:ext uri="{BB962C8B-B14F-4D97-AF65-F5344CB8AC3E}">
        <p14:creationId xmlns:p14="http://schemas.microsoft.com/office/powerpoint/2010/main" val="26073293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6_כותרת מקטע עליונה">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FB3B0AB7-FB9E-4BFA-8EE8-AB2EDECFF5A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 y="20552"/>
            <a:ext cx="12228754" cy="6837447"/>
          </a:xfrm>
          <a:prstGeom prst="rect">
            <a:avLst/>
          </a:prstGeom>
        </p:spPr>
      </p:pic>
      <p:sp>
        <p:nvSpPr>
          <p:cNvPr id="2" name="כותרת 1">
            <a:extLst>
              <a:ext uri="{FF2B5EF4-FFF2-40B4-BE49-F238E27FC236}">
                <a16:creationId xmlns:a16="http://schemas.microsoft.com/office/drawing/2014/main" id="{722E14AB-D598-42CF-9174-AF1DBF116462}"/>
              </a:ext>
            </a:extLst>
          </p:cNvPr>
          <p:cNvSpPr>
            <a:spLocks noGrp="1"/>
          </p:cNvSpPr>
          <p:nvPr>
            <p:ph type="title"/>
          </p:nvPr>
        </p:nvSpPr>
        <p:spPr>
          <a:xfrm>
            <a:off x="5212080" y="2478088"/>
            <a:ext cx="6135370" cy="2852737"/>
          </a:xfrm>
        </p:spPr>
        <p:txBody>
          <a:bodyPr anchor="b">
            <a:normAutofit/>
          </a:bodyPr>
          <a:lstStyle>
            <a:lvl1pPr>
              <a:lnSpc>
                <a:spcPts val="4500"/>
              </a:lnSpc>
              <a:defRPr sz="48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5CF6A8C-ACAF-4C31-B491-8F010D02BD17}"/>
              </a:ext>
            </a:extLst>
          </p:cNvPr>
          <p:cNvSpPr>
            <a:spLocks noGrp="1"/>
          </p:cNvSpPr>
          <p:nvPr>
            <p:ph type="body" idx="1"/>
          </p:nvPr>
        </p:nvSpPr>
        <p:spPr>
          <a:xfrm>
            <a:off x="5212080" y="5357813"/>
            <a:ext cx="6135370" cy="80803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pic>
        <p:nvPicPr>
          <p:cNvPr id="4" name="תמונה 3" descr="תמונה שמכילה שלט, מזון, ציור&#10;&#10;התיאור נוצר באופן אוטומטי">
            <a:extLst>
              <a:ext uri="{FF2B5EF4-FFF2-40B4-BE49-F238E27FC236}">
                <a16:creationId xmlns:a16="http://schemas.microsoft.com/office/drawing/2014/main" id="{15DD224B-AEBB-4409-99C8-5730D69375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759" y="1586932"/>
            <a:ext cx="1563335" cy="1469957"/>
          </a:xfrm>
          <a:prstGeom prst="rect">
            <a:avLst/>
          </a:prstGeom>
        </p:spPr>
      </p:pic>
    </p:spTree>
    <p:extLst>
      <p:ext uri="{BB962C8B-B14F-4D97-AF65-F5344CB8AC3E}">
        <p14:creationId xmlns:p14="http://schemas.microsoft.com/office/powerpoint/2010/main" val="23912463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7_כותרת מקטע עליונה">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FB3B0AB7-FB9E-4BFA-8EE8-AB2EDECFF5A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 y="20552"/>
            <a:ext cx="12228754" cy="6837446"/>
          </a:xfrm>
          <a:prstGeom prst="rect">
            <a:avLst/>
          </a:prstGeom>
        </p:spPr>
      </p:pic>
      <p:sp>
        <p:nvSpPr>
          <p:cNvPr id="2" name="כותרת 1">
            <a:extLst>
              <a:ext uri="{FF2B5EF4-FFF2-40B4-BE49-F238E27FC236}">
                <a16:creationId xmlns:a16="http://schemas.microsoft.com/office/drawing/2014/main" id="{722E14AB-D598-42CF-9174-AF1DBF116462}"/>
              </a:ext>
            </a:extLst>
          </p:cNvPr>
          <p:cNvSpPr>
            <a:spLocks noGrp="1"/>
          </p:cNvSpPr>
          <p:nvPr>
            <p:ph type="title"/>
          </p:nvPr>
        </p:nvSpPr>
        <p:spPr>
          <a:xfrm>
            <a:off x="5212080" y="2478088"/>
            <a:ext cx="6135370" cy="2852737"/>
          </a:xfrm>
        </p:spPr>
        <p:txBody>
          <a:bodyPr anchor="b">
            <a:normAutofit/>
          </a:bodyPr>
          <a:lstStyle>
            <a:lvl1pPr>
              <a:lnSpc>
                <a:spcPts val="4500"/>
              </a:lnSpc>
              <a:defRPr sz="48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5CF6A8C-ACAF-4C31-B491-8F010D02BD17}"/>
              </a:ext>
            </a:extLst>
          </p:cNvPr>
          <p:cNvSpPr>
            <a:spLocks noGrp="1"/>
          </p:cNvSpPr>
          <p:nvPr>
            <p:ph type="body" idx="1"/>
          </p:nvPr>
        </p:nvSpPr>
        <p:spPr>
          <a:xfrm>
            <a:off x="5212080" y="5357813"/>
            <a:ext cx="6135370" cy="80803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pic>
        <p:nvPicPr>
          <p:cNvPr id="4" name="תמונה 3" descr="תמונה שמכילה שלט, מזון, ציור&#10;&#10;התיאור נוצר באופן אוטומטי">
            <a:extLst>
              <a:ext uri="{FF2B5EF4-FFF2-40B4-BE49-F238E27FC236}">
                <a16:creationId xmlns:a16="http://schemas.microsoft.com/office/drawing/2014/main" id="{F1FB7514-B691-40ED-9F17-4F4A892B03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759" y="1586932"/>
            <a:ext cx="1563335" cy="1469957"/>
          </a:xfrm>
          <a:prstGeom prst="rect">
            <a:avLst/>
          </a:prstGeom>
        </p:spPr>
      </p:pic>
    </p:spTree>
    <p:extLst>
      <p:ext uri="{BB962C8B-B14F-4D97-AF65-F5344CB8AC3E}">
        <p14:creationId xmlns:p14="http://schemas.microsoft.com/office/powerpoint/2010/main" val="21449359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8_כותרת מקטע עליונה">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FB3B0AB7-FB9E-4BFA-8EE8-AB2EDECFF5A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 y="20552"/>
            <a:ext cx="12228753" cy="6837446"/>
          </a:xfrm>
          <a:prstGeom prst="rect">
            <a:avLst/>
          </a:prstGeom>
        </p:spPr>
      </p:pic>
      <p:sp>
        <p:nvSpPr>
          <p:cNvPr id="2" name="כותרת 1">
            <a:extLst>
              <a:ext uri="{FF2B5EF4-FFF2-40B4-BE49-F238E27FC236}">
                <a16:creationId xmlns:a16="http://schemas.microsoft.com/office/drawing/2014/main" id="{722E14AB-D598-42CF-9174-AF1DBF116462}"/>
              </a:ext>
            </a:extLst>
          </p:cNvPr>
          <p:cNvSpPr>
            <a:spLocks noGrp="1"/>
          </p:cNvSpPr>
          <p:nvPr>
            <p:ph type="title"/>
          </p:nvPr>
        </p:nvSpPr>
        <p:spPr>
          <a:xfrm>
            <a:off x="5212080" y="2478088"/>
            <a:ext cx="6135370" cy="2852737"/>
          </a:xfrm>
        </p:spPr>
        <p:txBody>
          <a:bodyPr anchor="b">
            <a:normAutofit/>
          </a:bodyPr>
          <a:lstStyle>
            <a:lvl1pPr>
              <a:lnSpc>
                <a:spcPts val="5500"/>
              </a:lnSpc>
              <a:defRPr sz="54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5CF6A8C-ACAF-4C31-B491-8F010D02BD17}"/>
              </a:ext>
            </a:extLst>
          </p:cNvPr>
          <p:cNvSpPr>
            <a:spLocks noGrp="1"/>
          </p:cNvSpPr>
          <p:nvPr>
            <p:ph type="body" idx="1"/>
          </p:nvPr>
        </p:nvSpPr>
        <p:spPr>
          <a:xfrm>
            <a:off x="5212080" y="5357813"/>
            <a:ext cx="6135370" cy="80803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pic>
        <p:nvPicPr>
          <p:cNvPr id="4" name="תמונה 3" descr="תמונה שמכילה שלט, מזון, ציור&#10;&#10;התיאור נוצר באופן אוטומטי">
            <a:extLst>
              <a:ext uri="{FF2B5EF4-FFF2-40B4-BE49-F238E27FC236}">
                <a16:creationId xmlns:a16="http://schemas.microsoft.com/office/drawing/2014/main" id="{1C413706-4C3A-488C-A774-0DF703FCD4C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759" y="1586932"/>
            <a:ext cx="1563335" cy="1469957"/>
          </a:xfrm>
          <a:prstGeom prst="rect">
            <a:avLst/>
          </a:prstGeom>
        </p:spPr>
      </p:pic>
    </p:spTree>
    <p:extLst>
      <p:ext uri="{BB962C8B-B14F-4D97-AF65-F5344CB8AC3E}">
        <p14:creationId xmlns:p14="http://schemas.microsoft.com/office/powerpoint/2010/main" val="29503092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1_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22E14AB-D598-42CF-9174-AF1DBF116462}"/>
              </a:ext>
            </a:extLst>
          </p:cNvPr>
          <p:cNvSpPr>
            <a:spLocks noGrp="1"/>
          </p:cNvSpPr>
          <p:nvPr>
            <p:ph type="title"/>
          </p:nvPr>
        </p:nvSpPr>
        <p:spPr>
          <a:xfrm>
            <a:off x="831850" y="1709738"/>
            <a:ext cx="10515600" cy="2852737"/>
          </a:xfrm>
        </p:spPr>
        <p:txBody>
          <a:bodyPr anchor="b">
            <a:normAutofit/>
          </a:bodyPr>
          <a:lstStyle>
            <a:lvl1pPr>
              <a:defRPr sz="54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5CF6A8C-ACAF-4C31-B491-8F010D02BD17}"/>
              </a:ext>
            </a:extLst>
          </p:cNvPr>
          <p:cNvSpPr>
            <a:spLocks noGrp="1"/>
          </p:cNvSpPr>
          <p:nvPr>
            <p:ph type="body" idx="1"/>
          </p:nvPr>
        </p:nvSpPr>
        <p:spPr>
          <a:xfrm>
            <a:off x="831850" y="4589463"/>
            <a:ext cx="10515600" cy="150018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pic>
        <p:nvPicPr>
          <p:cNvPr id="40" name="תמונה 39" descr="תמונה שמכילה שלט, מזון, ציור&#10;&#10;התיאור נוצר באופן אוטומטי">
            <a:extLst>
              <a:ext uri="{FF2B5EF4-FFF2-40B4-BE49-F238E27FC236}">
                <a16:creationId xmlns:a16="http://schemas.microsoft.com/office/drawing/2014/main" id="{0CEC3A17-AC98-4CD6-AC6C-A02ED69FA2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41501" y="1104900"/>
            <a:ext cx="1785594" cy="1678940"/>
          </a:xfrm>
          <a:prstGeom prst="rect">
            <a:avLst/>
          </a:prstGeom>
        </p:spPr>
      </p:pic>
    </p:spTree>
    <p:extLst>
      <p:ext uri="{BB962C8B-B14F-4D97-AF65-F5344CB8AC3E}">
        <p14:creationId xmlns:p14="http://schemas.microsoft.com/office/powerpoint/2010/main" val="4677634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22AEADC-66FB-4714-9090-7FF5E7162F46}"/>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6DEEC1D-2305-4F59-BAAC-C2216E130F1F}"/>
              </a:ext>
            </a:extLst>
          </p:cNvPr>
          <p:cNvSpPr>
            <a:spLocks noGrp="1"/>
          </p:cNvSpPr>
          <p:nvPr>
            <p:ph sz="half" idx="1"/>
          </p:nvPr>
        </p:nvSpPr>
        <p:spPr>
          <a:xfrm>
            <a:off x="397164" y="1592263"/>
            <a:ext cx="5622636" cy="45847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AFEE81D2-8FD9-4BC6-9C2C-437ED4D3FE63}"/>
              </a:ext>
            </a:extLst>
          </p:cNvPr>
          <p:cNvSpPr>
            <a:spLocks noGrp="1"/>
          </p:cNvSpPr>
          <p:nvPr>
            <p:ph sz="half" idx="2"/>
          </p:nvPr>
        </p:nvSpPr>
        <p:spPr>
          <a:xfrm>
            <a:off x="6172201" y="1592263"/>
            <a:ext cx="5648323" cy="45847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36078100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794E272-33DD-44BF-A203-A67221AE513E}"/>
              </a:ext>
            </a:extLst>
          </p:cNvPr>
          <p:cNvSpPr>
            <a:spLocks noGrp="1"/>
          </p:cNvSpPr>
          <p:nvPr>
            <p:ph type="title"/>
          </p:nvPr>
        </p:nvSpPr>
        <p:spPr>
          <a:xfrm>
            <a:off x="407988" y="195262"/>
            <a:ext cx="11407198"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7999B788-824F-4258-866B-30EFF7FF1257}"/>
              </a:ext>
            </a:extLst>
          </p:cNvPr>
          <p:cNvSpPr>
            <a:spLocks noGrp="1"/>
          </p:cNvSpPr>
          <p:nvPr>
            <p:ph type="body" idx="1"/>
          </p:nvPr>
        </p:nvSpPr>
        <p:spPr>
          <a:xfrm>
            <a:off x="407988" y="1592263"/>
            <a:ext cx="55895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a:extLst>
              <a:ext uri="{FF2B5EF4-FFF2-40B4-BE49-F238E27FC236}">
                <a16:creationId xmlns:a16="http://schemas.microsoft.com/office/drawing/2014/main" id="{91006AB0-B2CB-44D5-B355-5040027EF644}"/>
              </a:ext>
            </a:extLst>
          </p:cNvPr>
          <p:cNvSpPr>
            <a:spLocks noGrp="1"/>
          </p:cNvSpPr>
          <p:nvPr>
            <p:ph sz="half" idx="2"/>
          </p:nvPr>
        </p:nvSpPr>
        <p:spPr>
          <a:xfrm>
            <a:off x="407988" y="2505075"/>
            <a:ext cx="55895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7C6F32F6-16BD-4F3C-B973-3E706C95088D}"/>
              </a:ext>
            </a:extLst>
          </p:cNvPr>
          <p:cNvSpPr>
            <a:spLocks noGrp="1"/>
          </p:cNvSpPr>
          <p:nvPr>
            <p:ph type="body" sz="quarter" idx="3"/>
          </p:nvPr>
        </p:nvSpPr>
        <p:spPr>
          <a:xfrm>
            <a:off x="6172199" y="1592263"/>
            <a:ext cx="564832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a:extLst>
              <a:ext uri="{FF2B5EF4-FFF2-40B4-BE49-F238E27FC236}">
                <a16:creationId xmlns:a16="http://schemas.microsoft.com/office/drawing/2014/main" id="{A40A3D0C-3100-4A22-9FE0-532F2A8A643B}"/>
              </a:ext>
            </a:extLst>
          </p:cNvPr>
          <p:cNvSpPr>
            <a:spLocks noGrp="1"/>
          </p:cNvSpPr>
          <p:nvPr>
            <p:ph sz="quarter" idx="4"/>
          </p:nvPr>
        </p:nvSpPr>
        <p:spPr>
          <a:xfrm>
            <a:off x="6172199" y="2505075"/>
            <a:ext cx="5648325"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30305514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75C0CA6-842A-453A-88B3-89BE0C690A8B}"/>
              </a:ext>
            </a:extLst>
          </p:cNvPr>
          <p:cNvSpPr>
            <a:spLocks noGrp="1"/>
          </p:cNvSpPr>
          <p:nvPr>
            <p:ph type="title"/>
          </p:nvPr>
        </p:nvSpPr>
        <p:spPr/>
        <p:txBody>
          <a:bodyPr/>
          <a:lstStyle/>
          <a:p>
            <a:r>
              <a:rPr lang="he-IL"/>
              <a:t>לחץ כדי לערוך סגנון כותרת של תבנית בסיס</a:t>
            </a:r>
          </a:p>
        </p:txBody>
      </p:sp>
    </p:spTree>
    <p:extLst>
      <p:ext uri="{BB962C8B-B14F-4D97-AF65-F5344CB8AC3E}">
        <p14:creationId xmlns:p14="http://schemas.microsoft.com/office/powerpoint/2010/main" val="36866858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5421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5F9594B-0085-4C23-B854-867928D405C5}"/>
              </a:ext>
            </a:extLst>
          </p:cNvPr>
          <p:cNvSpPr>
            <a:spLocks noGrp="1"/>
          </p:cNvSpPr>
          <p:nvPr>
            <p:ph type="title"/>
          </p:nvPr>
        </p:nvSpPr>
        <p:spPr>
          <a:xfrm>
            <a:off x="407988" y="188914"/>
            <a:ext cx="4364037" cy="1331912"/>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6B9E276C-30C1-4B2F-A79D-39A87A5E6058}"/>
              </a:ext>
            </a:extLst>
          </p:cNvPr>
          <p:cNvSpPr>
            <a:spLocks noGrp="1"/>
          </p:cNvSpPr>
          <p:nvPr>
            <p:ph idx="1"/>
          </p:nvPr>
        </p:nvSpPr>
        <p:spPr>
          <a:xfrm>
            <a:off x="5183187" y="1592263"/>
            <a:ext cx="6637337" cy="45735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67734E8C-8D36-4AD3-82A8-345DF6930712}"/>
              </a:ext>
            </a:extLst>
          </p:cNvPr>
          <p:cNvSpPr>
            <a:spLocks noGrp="1"/>
          </p:cNvSpPr>
          <p:nvPr>
            <p:ph type="body" sz="half" idx="2"/>
          </p:nvPr>
        </p:nvSpPr>
        <p:spPr>
          <a:xfrm>
            <a:off x="407988" y="1592263"/>
            <a:ext cx="4364037"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Tree>
    <p:extLst>
      <p:ext uri="{BB962C8B-B14F-4D97-AF65-F5344CB8AC3E}">
        <p14:creationId xmlns:p14="http://schemas.microsoft.com/office/powerpoint/2010/main" val="37156805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F998E35-C393-41C6-825A-D172F30BACDB}"/>
              </a:ext>
            </a:extLst>
          </p:cNvPr>
          <p:cNvSpPr>
            <a:spLocks noGrp="1"/>
          </p:cNvSpPr>
          <p:nvPr>
            <p:ph type="title"/>
          </p:nvPr>
        </p:nvSpPr>
        <p:spPr>
          <a:xfrm>
            <a:off x="407988" y="188912"/>
            <a:ext cx="4364037" cy="1331913"/>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1094EA64-1396-448D-8FAB-C337E44E013E}"/>
              </a:ext>
            </a:extLst>
          </p:cNvPr>
          <p:cNvSpPr>
            <a:spLocks noGrp="1"/>
          </p:cNvSpPr>
          <p:nvPr>
            <p:ph type="pic" idx="1"/>
          </p:nvPr>
        </p:nvSpPr>
        <p:spPr>
          <a:xfrm>
            <a:off x="5183187" y="1592263"/>
            <a:ext cx="6637337" cy="45735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5AFC4CE7-A763-41D2-9FD6-906D08B0F2B1}"/>
              </a:ext>
            </a:extLst>
          </p:cNvPr>
          <p:cNvSpPr>
            <a:spLocks noGrp="1"/>
          </p:cNvSpPr>
          <p:nvPr>
            <p:ph type="body" sz="half" idx="2"/>
          </p:nvPr>
        </p:nvSpPr>
        <p:spPr>
          <a:xfrm>
            <a:off x="407988" y="1592262"/>
            <a:ext cx="4364037"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Tree>
    <p:extLst>
      <p:ext uri="{BB962C8B-B14F-4D97-AF65-F5344CB8AC3E}">
        <p14:creationId xmlns:p14="http://schemas.microsoft.com/office/powerpoint/2010/main" val="2238294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BA48579-0048-4CCC-9CEC-A1BEEE5EA470}"/>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2AAD2E3A-AAFF-42C8-8DAB-AB11CC6647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85934175-AADD-4847-A8C5-ADDDB27EAA59}"/>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7DC03321-A9B4-414A-9B70-8D0E666B02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AF8610DA-4EA8-4D11-B792-AE4384328BB3}"/>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37E8DF52-977C-4DFB-9100-776FEDA9F146}"/>
              </a:ext>
            </a:extLst>
          </p:cNvPr>
          <p:cNvSpPr>
            <a:spLocks noGrp="1"/>
          </p:cNvSpPr>
          <p:nvPr>
            <p:ph type="dt" sz="half" idx="10"/>
          </p:nvPr>
        </p:nvSpPr>
        <p:spPr/>
        <p:txBody>
          <a:bodyPr/>
          <a:lstStyle/>
          <a:p>
            <a:fld id="{9BAC855F-A739-4CE8-93A1-E01DE7559F96}" type="datetimeFigureOut">
              <a:rPr lang="he-IL" smtClean="0"/>
              <a:t>כ"ד/טבת/תשפ"ו</a:t>
            </a:fld>
            <a:endParaRPr lang="he-IL"/>
          </a:p>
        </p:txBody>
      </p:sp>
      <p:sp>
        <p:nvSpPr>
          <p:cNvPr id="8" name="מציין מיקום של כותרת תחתונה 7">
            <a:extLst>
              <a:ext uri="{FF2B5EF4-FFF2-40B4-BE49-F238E27FC236}">
                <a16:creationId xmlns:a16="http://schemas.microsoft.com/office/drawing/2014/main" id="{39F4E7F2-4349-45EC-BFB2-CB9F1168EA37}"/>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E94CAF82-142C-42D8-B8EF-32EC169D28AD}"/>
              </a:ext>
            </a:extLst>
          </p:cNvPr>
          <p:cNvSpPr>
            <a:spLocks noGrp="1"/>
          </p:cNvSpPr>
          <p:nvPr>
            <p:ph type="sldNum" sz="quarter" idx="12"/>
          </p:nvPr>
        </p:nvSpPr>
        <p:spPr/>
        <p:txBody>
          <a:bodyPr/>
          <a:lstStyle/>
          <a:p>
            <a:fld id="{9D5E60BE-59D9-4E07-BE3C-FFCFD7AE2644}" type="slidenum">
              <a:rPr lang="he-IL" smtClean="0"/>
              <a:t>‹#›</a:t>
            </a:fld>
            <a:endParaRPr lang="he-IL"/>
          </a:p>
        </p:txBody>
      </p:sp>
    </p:spTree>
    <p:extLst>
      <p:ext uri="{BB962C8B-B14F-4D97-AF65-F5344CB8AC3E}">
        <p14:creationId xmlns:p14="http://schemas.microsoft.com/office/powerpoint/2010/main" val="18452186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0511D0C-52A2-4C98-8CC4-280C21C0F9E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EA205BE4-E32E-413C-85B2-B1C14076D490}"/>
              </a:ext>
            </a:extLst>
          </p:cNvPr>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21908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82599DC7-75D3-4F64-BA1D-4F2A5CDA6065}"/>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431EAF22-6D82-4A06-909E-8405037AAA4A}"/>
              </a:ext>
            </a:extLst>
          </p:cNvPr>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2299110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310644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2_כותרת מקטע עליונה">
    <p:spTree>
      <p:nvGrpSpPr>
        <p:cNvPr id="1" name=""/>
        <p:cNvGrpSpPr/>
        <p:nvPr/>
      </p:nvGrpSpPr>
      <p:grpSpPr>
        <a:xfrm>
          <a:off x="0" y="0"/>
          <a:ext cx="0" cy="0"/>
          <a:chOff x="0" y="0"/>
          <a:chExt cx="0" cy="0"/>
        </a:xfrm>
      </p:grpSpPr>
      <p:pic>
        <p:nvPicPr>
          <p:cNvPr id="15" name="תמונה 14">
            <a:extLst>
              <a:ext uri="{FF2B5EF4-FFF2-40B4-BE49-F238E27FC236}">
                <a16:creationId xmlns:a16="http://schemas.microsoft.com/office/drawing/2014/main" id="{197065EA-5451-407B-852C-8D7E7FF519FD}"/>
              </a:ext>
            </a:extLst>
          </p:cNvPr>
          <p:cNvPicPr>
            <a:picLocks noChangeAspect="1"/>
          </p:cNvPicPr>
          <p:nvPr userDrawn="1"/>
        </p:nvPicPr>
        <p:blipFill rotWithShape="1">
          <a:blip r:embed="rId2" cstate="screen">
            <a:grayscl/>
            <a:extLst>
              <a:ext uri="{28A0092B-C50C-407E-A947-70E740481C1C}">
                <a14:useLocalDpi xmlns:a14="http://schemas.microsoft.com/office/drawing/2010/main"/>
              </a:ext>
            </a:extLst>
          </a:blip>
          <a:srcRect t="-15471"/>
          <a:stretch/>
        </p:blipFill>
        <p:spPr>
          <a:xfrm>
            <a:off x="0" y="584791"/>
            <a:ext cx="12192000" cy="6273209"/>
          </a:xfrm>
          <a:prstGeom prst="rect">
            <a:avLst/>
          </a:prstGeom>
        </p:spPr>
      </p:pic>
      <p:sp>
        <p:nvSpPr>
          <p:cNvPr id="6" name="מלבן 5">
            <a:extLst>
              <a:ext uri="{FF2B5EF4-FFF2-40B4-BE49-F238E27FC236}">
                <a16:creationId xmlns:a16="http://schemas.microsoft.com/office/drawing/2014/main" id="{5C3BB0FD-7E64-4354-8A7E-64E62F458129}"/>
              </a:ext>
            </a:extLst>
          </p:cNvPr>
          <p:cNvSpPr/>
          <p:nvPr userDrawn="1"/>
        </p:nvSpPr>
        <p:spPr>
          <a:xfrm>
            <a:off x="0" y="-1"/>
            <a:ext cx="12192000" cy="3923415"/>
          </a:xfrm>
          <a:prstGeom prst="rect">
            <a:avLst/>
          </a:prstGeom>
          <a:gradFill flip="none" rotWithShape="1">
            <a:gsLst>
              <a:gs pos="38000">
                <a:schemeClr val="bg2">
                  <a:lumMod val="90000"/>
                </a:schemeClr>
              </a:gs>
              <a:gs pos="100000">
                <a:srgbClr val="E2EAF5">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2" name="תיבת טקסט 1">
            <a:extLst>
              <a:ext uri="{FF2B5EF4-FFF2-40B4-BE49-F238E27FC236}">
                <a16:creationId xmlns:a16="http://schemas.microsoft.com/office/drawing/2014/main" id="{D9D0E2D3-F578-4215-8AC5-35699D05CC15}"/>
              </a:ext>
            </a:extLst>
          </p:cNvPr>
          <p:cNvSpPr txBox="1"/>
          <p:nvPr userDrawn="1"/>
        </p:nvSpPr>
        <p:spPr>
          <a:xfrm>
            <a:off x="565304" y="2213102"/>
            <a:ext cx="6964364" cy="1118255"/>
          </a:xfrm>
          <a:prstGeom prst="rect">
            <a:avLst/>
          </a:prstGeom>
          <a:noFill/>
        </p:spPr>
        <p:txBody>
          <a:bodyPr wrap="square">
            <a:spAutoFit/>
          </a:bodyPr>
          <a:lstStyle/>
          <a:p>
            <a:pPr algn="r">
              <a:lnSpc>
                <a:spcPts val="4000"/>
              </a:lnSpc>
            </a:pPr>
            <a:r>
              <a:rPr lang="he-IL" sz="6600" b="1">
                <a:solidFill>
                  <a:schemeClr val="accent2"/>
                </a:solidFill>
              </a:rPr>
              <a:t>מחוללים יחד</a:t>
            </a:r>
            <a:endParaRPr lang="en-GB" sz="6600" b="1">
              <a:solidFill>
                <a:schemeClr val="accent2"/>
              </a:solidFill>
            </a:endParaRPr>
          </a:p>
          <a:p>
            <a:pPr marL="0" marR="0" lvl="0" indent="0" algn="r" defTabSz="914400" rtl="1" eaLnBrk="1" fontAlgn="auto" latinLnBrk="0" hangingPunct="1">
              <a:lnSpc>
                <a:spcPts val="4000"/>
              </a:lnSpc>
              <a:spcBef>
                <a:spcPts val="0"/>
              </a:spcBef>
              <a:spcAft>
                <a:spcPts val="0"/>
              </a:spcAft>
              <a:buClrTx/>
              <a:buSzTx/>
              <a:buFontTx/>
              <a:buNone/>
              <a:tabLst/>
              <a:defRPr/>
            </a:pPr>
            <a:r>
              <a:rPr lang="he-IL" sz="4000" b="0" kern="1200">
                <a:solidFill>
                  <a:schemeClr val="tx2"/>
                </a:solidFill>
                <a:latin typeface="+mn-lt"/>
                <a:ea typeface="+mn-ea"/>
                <a:cs typeface="+mn-cs"/>
              </a:rPr>
              <a:t>שינוי חברתי בישראל</a:t>
            </a:r>
            <a:endParaRPr lang="aa-ET" sz="4000" b="0" kern="1200">
              <a:solidFill>
                <a:schemeClr val="tx2"/>
              </a:solidFill>
              <a:latin typeface="+mn-lt"/>
              <a:ea typeface="+mn-ea"/>
              <a:cs typeface="+mn-cs"/>
            </a:endParaRPr>
          </a:p>
        </p:txBody>
      </p:sp>
      <p:grpSp>
        <p:nvGrpSpPr>
          <p:cNvPr id="19" name="קבוצה 18">
            <a:extLst>
              <a:ext uri="{FF2B5EF4-FFF2-40B4-BE49-F238E27FC236}">
                <a16:creationId xmlns:a16="http://schemas.microsoft.com/office/drawing/2014/main" id="{B7EC362D-9617-41F5-B31D-56AF5720289A}"/>
              </a:ext>
            </a:extLst>
          </p:cNvPr>
          <p:cNvGrpSpPr/>
          <p:nvPr userDrawn="1"/>
        </p:nvGrpSpPr>
        <p:grpSpPr>
          <a:xfrm>
            <a:off x="7784850" y="1684992"/>
            <a:ext cx="1908175" cy="1908175"/>
            <a:chOff x="7627534" y="1520825"/>
            <a:chExt cx="2215616" cy="2215616"/>
          </a:xfrm>
        </p:grpSpPr>
        <p:sp>
          <p:nvSpPr>
            <p:cNvPr id="16" name="אליפסה 15">
              <a:extLst>
                <a:ext uri="{FF2B5EF4-FFF2-40B4-BE49-F238E27FC236}">
                  <a16:creationId xmlns:a16="http://schemas.microsoft.com/office/drawing/2014/main" id="{8A297544-2745-492D-995D-00668E9036E4}"/>
                </a:ext>
              </a:extLst>
            </p:cNvPr>
            <p:cNvSpPr>
              <a:spLocks noChangeAspect="1"/>
            </p:cNvSpPr>
            <p:nvPr userDrawn="1"/>
          </p:nvSpPr>
          <p:spPr>
            <a:xfrm>
              <a:off x="7627534" y="1520825"/>
              <a:ext cx="2215616" cy="2215616"/>
            </a:xfrm>
            <a:prstGeom prst="ellipse">
              <a:avLst/>
            </a:prstGeom>
            <a:solidFill>
              <a:schemeClr val="bg1"/>
            </a:solidFill>
            <a:ln>
              <a:noFill/>
            </a:ln>
            <a:effectLst>
              <a:outerShdw blurRad="1397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he-IL" sz="1000">
                <a:latin typeface="Arial" pitchFamily="34" charset="0"/>
              </a:endParaRPr>
            </a:p>
          </p:txBody>
        </p:sp>
        <p:pic>
          <p:nvPicPr>
            <p:cNvPr id="40" name="תמונה 39" descr="תמונה שמכילה שלט, מזון, ציור&#10;&#10;התיאור נוצר באופן אוטומטי">
              <a:extLst>
                <a:ext uri="{FF2B5EF4-FFF2-40B4-BE49-F238E27FC236}">
                  <a16:creationId xmlns:a16="http://schemas.microsoft.com/office/drawing/2014/main" id="{0CEC3A17-AC98-4CD6-AC6C-A02ED69FA2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70113" y="1945262"/>
              <a:ext cx="1338627" cy="1258670"/>
            </a:xfrm>
            <a:prstGeom prst="rect">
              <a:avLst/>
            </a:prstGeom>
          </p:spPr>
        </p:pic>
      </p:grpSp>
    </p:spTree>
    <p:extLst>
      <p:ext uri="{BB962C8B-B14F-4D97-AF65-F5344CB8AC3E}">
        <p14:creationId xmlns:p14="http://schemas.microsoft.com/office/powerpoint/2010/main" val="3993221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B3078DD-7C26-4A88-96FC-13CA4BD34B9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C4F819DC-800E-4023-948C-1A5F000A0E35}"/>
              </a:ext>
            </a:extLst>
          </p:cNvPr>
          <p:cNvSpPr>
            <a:spLocks noGrp="1"/>
          </p:cNvSpPr>
          <p:nvPr>
            <p:ph type="dt" sz="half" idx="10"/>
          </p:nvPr>
        </p:nvSpPr>
        <p:spPr/>
        <p:txBody>
          <a:bodyPr/>
          <a:lstStyle/>
          <a:p>
            <a:fld id="{9BAC855F-A739-4CE8-93A1-E01DE7559F96}" type="datetimeFigureOut">
              <a:rPr lang="he-IL" smtClean="0"/>
              <a:t>כ"ד/טבת/תשפ"ו</a:t>
            </a:fld>
            <a:endParaRPr lang="he-IL"/>
          </a:p>
        </p:txBody>
      </p:sp>
      <p:sp>
        <p:nvSpPr>
          <p:cNvPr id="4" name="מציין מיקום של כותרת תחתונה 3">
            <a:extLst>
              <a:ext uri="{FF2B5EF4-FFF2-40B4-BE49-F238E27FC236}">
                <a16:creationId xmlns:a16="http://schemas.microsoft.com/office/drawing/2014/main" id="{BF4EB4AB-0D8F-41FC-92C6-E6638F7409D3}"/>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937F8421-7724-4450-B92F-9C355544D2A6}"/>
              </a:ext>
            </a:extLst>
          </p:cNvPr>
          <p:cNvSpPr>
            <a:spLocks noGrp="1"/>
          </p:cNvSpPr>
          <p:nvPr>
            <p:ph type="sldNum" sz="quarter" idx="12"/>
          </p:nvPr>
        </p:nvSpPr>
        <p:spPr/>
        <p:txBody>
          <a:bodyPr/>
          <a:lstStyle/>
          <a:p>
            <a:fld id="{9D5E60BE-59D9-4E07-BE3C-FFCFD7AE2644}" type="slidenum">
              <a:rPr lang="he-IL" smtClean="0"/>
              <a:t>‹#›</a:t>
            </a:fld>
            <a:endParaRPr lang="he-IL"/>
          </a:p>
        </p:txBody>
      </p:sp>
    </p:spTree>
    <p:extLst>
      <p:ext uri="{BB962C8B-B14F-4D97-AF65-F5344CB8AC3E}">
        <p14:creationId xmlns:p14="http://schemas.microsoft.com/office/powerpoint/2010/main" val="3671880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5C970ED2-E181-4418-AA6D-5543AB27E6E4}"/>
              </a:ext>
            </a:extLst>
          </p:cNvPr>
          <p:cNvSpPr>
            <a:spLocks noGrp="1"/>
          </p:cNvSpPr>
          <p:nvPr>
            <p:ph type="dt" sz="half" idx="10"/>
          </p:nvPr>
        </p:nvSpPr>
        <p:spPr/>
        <p:txBody>
          <a:bodyPr/>
          <a:lstStyle/>
          <a:p>
            <a:fld id="{9BAC855F-A739-4CE8-93A1-E01DE7559F96}" type="datetimeFigureOut">
              <a:rPr lang="he-IL" smtClean="0"/>
              <a:t>כ"ד/טבת/תשפ"ו</a:t>
            </a:fld>
            <a:endParaRPr lang="he-IL"/>
          </a:p>
        </p:txBody>
      </p:sp>
      <p:sp>
        <p:nvSpPr>
          <p:cNvPr id="3" name="מציין מיקום של כותרת תחתונה 2">
            <a:extLst>
              <a:ext uri="{FF2B5EF4-FFF2-40B4-BE49-F238E27FC236}">
                <a16:creationId xmlns:a16="http://schemas.microsoft.com/office/drawing/2014/main" id="{57E7D80F-F801-42D7-A5BC-8B94C9474BFA}"/>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8B34898F-A878-4F49-9D99-D0E13AF351CB}"/>
              </a:ext>
            </a:extLst>
          </p:cNvPr>
          <p:cNvSpPr>
            <a:spLocks noGrp="1"/>
          </p:cNvSpPr>
          <p:nvPr>
            <p:ph type="sldNum" sz="quarter" idx="12"/>
          </p:nvPr>
        </p:nvSpPr>
        <p:spPr/>
        <p:txBody>
          <a:bodyPr/>
          <a:lstStyle/>
          <a:p>
            <a:fld id="{9D5E60BE-59D9-4E07-BE3C-FFCFD7AE2644}" type="slidenum">
              <a:rPr lang="he-IL" smtClean="0"/>
              <a:t>‹#›</a:t>
            </a:fld>
            <a:endParaRPr lang="he-IL"/>
          </a:p>
        </p:txBody>
      </p:sp>
    </p:spTree>
    <p:extLst>
      <p:ext uri="{BB962C8B-B14F-4D97-AF65-F5344CB8AC3E}">
        <p14:creationId xmlns:p14="http://schemas.microsoft.com/office/powerpoint/2010/main" val="1695293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EA80B33-4AF3-43C3-B2E4-4CE25C978860}"/>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5BC41900-5285-4201-BEBA-4827278906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53E3990C-0E72-49FD-95EE-5332F341CB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DAC303CC-EB97-4F05-94CE-2404DF775318}"/>
              </a:ext>
            </a:extLst>
          </p:cNvPr>
          <p:cNvSpPr>
            <a:spLocks noGrp="1"/>
          </p:cNvSpPr>
          <p:nvPr>
            <p:ph type="dt" sz="half" idx="10"/>
          </p:nvPr>
        </p:nvSpPr>
        <p:spPr/>
        <p:txBody>
          <a:bodyPr/>
          <a:lstStyle/>
          <a:p>
            <a:fld id="{9BAC855F-A739-4CE8-93A1-E01DE7559F96}" type="datetimeFigureOut">
              <a:rPr lang="he-IL" smtClean="0"/>
              <a:t>כ"ד/טבת/תשפ"ו</a:t>
            </a:fld>
            <a:endParaRPr lang="he-IL"/>
          </a:p>
        </p:txBody>
      </p:sp>
      <p:sp>
        <p:nvSpPr>
          <p:cNvPr id="6" name="מציין מיקום של כותרת תחתונה 5">
            <a:extLst>
              <a:ext uri="{FF2B5EF4-FFF2-40B4-BE49-F238E27FC236}">
                <a16:creationId xmlns:a16="http://schemas.microsoft.com/office/drawing/2014/main" id="{A097874E-F69B-4CF0-B810-EAF4C38280BF}"/>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EC1D2B4-450D-40D3-993D-29E78152C91B}"/>
              </a:ext>
            </a:extLst>
          </p:cNvPr>
          <p:cNvSpPr>
            <a:spLocks noGrp="1"/>
          </p:cNvSpPr>
          <p:nvPr>
            <p:ph type="sldNum" sz="quarter" idx="12"/>
          </p:nvPr>
        </p:nvSpPr>
        <p:spPr/>
        <p:txBody>
          <a:bodyPr/>
          <a:lstStyle/>
          <a:p>
            <a:fld id="{9D5E60BE-59D9-4E07-BE3C-FFCFD7AE2644}" type="slidenum">
              <a:rPr lang="he-IL" smtClean="0"/>
              <a:t>‹#›</a:t>
            </a:fld>
            <a:endParaRPr lang="he-IL"/>
          </a:p>
        </p:txBody>
      </p:sp>
    </p:spTree>
    <p:extLst>
      <p:ext uri="{BB962C8B-B14F-4D97-AF65-F5344CB8AC3E}">
        <p14:creationId xmlns:p14="http://schemas.microsoft.com/office/powerpoint/2010/main" val="1445092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686FEF6-EF4B-49EE-99E0-044B569E5D39}"/>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38CEA09A-4530-45F7-B0D6-0CFC18E343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25973D5D-A2A8-43A1-AC8E-03DA64E6CE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50DA5215-CF00-4564-8C99-DDF8C1C9A8F2}"/>
              </a:ext>
            </a:extLst>
          </p:cNvPr>
          <p:cNvSpPr>
            <a:spLocks noGrp="1"/>
          </p:cNvSpPr>
          <p:nvPr>
            <p:ph type="dt" sz="half" idx="10"/>
          </p:nvPr>
        </p:nvSpPr>
        <p:spPr/>
        <p:txBody>
          <a:bodyPr/>
          <a:lstStyle/>
          <a:p>
            <a:fld id="{9BAC855F-A739-4CE8-93A1-E01DE7559F96}" type="datetimeFigureOut">
              <a:rPr lang="he-IL" smtClean="0"/>
              <a:t>כ"ד/טבת/תשפ"ו</a:t>
            </a:fld>
            <a:endParaRPr lang="he-IL"/>
          </a:p>
        </p:txBody>
      </p:sp>
      <p:sp>
        <p:nvSpPr>
          <p:cNvPr id="6" name="מציין מיקום של כותרת תחתונה 5">
            <a:extLst>
              <a:ext uri="{FF2B5EF4-FFF2-40B4-BE49-F238E27FC236}">
                <a16:creationId xmlns:a16="http://schemas.microsoft.com/office/drawing/2014/main" id="{754A74F0-7C16-4F27-A6B1-5D13673F7BDE}"/>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7A7EACDC-20A4-4731-9AED-5F66620F201A}"/>
              </a:ext>
            </a:extLst>
          </p:cNvPr>
          <p:cNvSpPr>
            <a:spLocks noGrp="1"/>
          </p:cNvSpPr>
          <p:nvPr>
            <p:ph type="sldNum" sz="quarter" idx="12"/>
          </p:nvPr>
        </p:nvSpPr>
        <p:spPr/>
        <p:txBody>
          <a:bodyPr/>
          <a:lstStyle/>
          <a:p>
            <a:fld id="{9D5E60BE-59D9-4E07-BE3C-FFCFD7AE2644}" type="slidenum">
              <a:rPr lang="he-IL" smtClean="0"/>
              <a:t>‹#›</a:t>
            </a:fld>
            <a:endParaRPr lang="he-IL"/>
          </a:p>
        </p:txBody>
      </p:sp>
    </p:spTree>
    <p:extLst>
      <p:ext uri="{BB962C8B-B14F-4D97-AF65-F5344CB8AC3E}">
        <p14:creationId xmlns:p14="http://schemas.microsoft.com/office/powerpoint/2010/main" val="370432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1.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theme" Target="../theme/theme3.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81133D75-8042-45CF-A9D4-8BD933462FA3}"/>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83C3F0A-C0B1-4599-A59B-2D779B5C2A2D}"/>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CB1556E-D0D7-4F93-A939-1BBE84E0A46C}"/>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BAC855F-A739-4CE8-93A1-E01DE7559F96}" type="datetimeFigureOut">
              <a:rPr lang="he-IL" smtClean="0"/>
              <a:t>כ"ד/טבת/תשפ"ו</a:t>
            </a:fld>
            <a:endParaRPr lang="he-IL"/>
          </a:p>
        </p:txBody>
      </p:sp>
      <p:sp>
        <p:nvSpPr>
          <p:cNvPr id="5" name="מציין מיקום של כותרת תחתונה 4">
            <a:extLst>
              <a:ext uri="{FF2B5EF4-FFF2-40B4-BE49-F238E27FC236}">
                <a16:creationId xmlns:a16="http://schemas.microsoft.com/office/drawing/2014/main" id="{C194A572-BE32-4EBE-967E-7B6DD44202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56E132C4-B9E8-4BB0-A7F8-58B78FFDD7B5}"/>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D5E60BE-59D9-4E07-BE3C-FFCFD7AE2644}" type="slidenum">
              <a:rPr lang="he-IL" smtClean="0"/>
              <a:t>‹#›</a:t>
            </a:fld>
            <a:endParaRPr lang="he-IL"/>
          </a:p>
        </p:txBody>
      </p:sp>
    </p:spTree>
    <p:extLst>
      <p:ext uri="{BB962C8B-B14F-4D97-AF65-F5344CB8AC3E}">
        <p14:creationId xmlns:p14="http://schemas.microsoft.com/office/powerpoint/2010/main" val="3824884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ADEC8557-ECAE-42BF-B274-6271EF0ABDC6}"/>
              </a:ext>
            </a:extLst>
          </p:cNvPr>
          <p:cNvSpPr>
            <a:spLocks noGrp="1"/>
          </p:cNvSpPr>
          <p:nvPr>
            <p:ph type="title"/>
          </p:nvPr>
        </p:nvSpPr>
        <p:spPr>
          <a:xfrm>
            <a:off x="397164" y="189634"/>
            <a:ext cx="11399981"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3BB6B4F-8A09-49AC-95A0-A48BE65C0D15}"/>
              </a:ext>
            </a:extLst>
          </p:cNvPr>
          <p:cNvSpPr>
            <a:spLocks noGrp="1"/>
          </p:cNvSpPr>
          <p:nvPr>
            <p:ph type="body" idx="1"/>
          </p:nvPr>
        </p:nvSpPr>
        <p:spPr>
          <a:xfrm>
            <a:off x="397164" y="1607557"/>
            <a:ext cx="11399981" cy="4543861"/>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pic>
        <p:nvPicPr>
          <p:cNvPr id="8" name="תמונה 7" descr="תמונה שמכילה שלט, מזון, ציור&#10;&#10;התיאור נוצר באופן אוטומטי">
            <a:extLst>
              <a:ext uri="{FF2B5EF4-FFF2-40B4-BE49-F238E27FC236}">
                <a16:creationId xmlns:a16="http://schemas.microsoft.com/office/drawing/2014/main" id="{528C1078-BEA1-4B15-8B40-48A158344942}"/>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97164" y="6234545"/>
            <a:ext cx="578334" cy="543790"/>
          </a:xfrm>
          <a:prstGeom prst="rect">
            <a:avLst/>
          </a:prstGeom>
        </p:spPr>
      </p:pic>
    </p:spTree>
    <p:extLst>
      <p:ext uri="{BB962C8B-B14F-4D97-AF65-F5344CB8AC3E}">
        <p14:creationId xmlns:p14="http://schemas.microsoft.com/office/powerpoint/2010/main" val="3518993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r" defTabSz="914400" rtl="1"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46">
          <p15:clr>
            <a:srgbClr val="F26B43"/>
          </p15:clr>
        </p15:guide>
        <p15:guide id="2" pos="257">
          <p15:clr>
            <a:srgbClr val="F26B43"/>
          </p15:clr>
        </p15:guide>
        <p15:guide id="3" orient="horz" pos="119">
          <p15:clr>
            <a:srgbClr val="F26B43"/>
          </p15:clr>
        </p15:guide>
        <p15:guide id="4" orient="horz" pos="958">
          <p15:clr>
            <a:srgbClr val="F26B43"/>
          </p15:clr>
        </p15:guide>
        <p15:guide id="5" orient="horz" pos="1003">
          <p15:clr>
            <a:srgbClr val="F26B43"/>
          </p15:clr>
        </p15:guide>
        <p15:guide id="6" orient="horz" pos="388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ADEC8557-ECAE-42BF-B274-6271EF0ABDC6}"/>
              </a:ext>
            </a:extLst>
          </p:cNvPr>
          <p:cNvSpPr>
            <a:spLocks noGrp="1"/>
          </p:cNvSpPr>
          <p:nvPr>
            <p:ph type="title"/>
          </p:nvPr>
        </p:nvSpPr>
        <p:spPr>
          <a:xfrm>
            <a:off x="397164" y="189634"/>
            <a:ext cx="11399981"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3BB6B4F-8A09-49AC-95A0-A48BE65C0D15}"/>
              </a:ext>
            </a:extLst>
          </p:cNvPr>
          <p:cNvSpPr>
            <a:spLocks noGrp="1"/>
          </p:cNvSpPr>
          <p:nvPr>
            <p:ph type="body" idx="1"/>
          </p:nvPr>
        </p:nvSpPr>
        <p:spPr>
          <a:xfrm>
            <a:off x="397164" y="1607557"/>
            <a:ext cx="11399981" cy="4543861"/>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pic>
        <p:nvPicPr>
          <p:cNvPr id="8" name="תמונה 7" descr="תמונה שמכילה שלט, מזון, ציור&#10;&#10;התיאור נוצר באופן אוטומטי">
            <a:extLst>
              <a:ext uri="{FF2B5EF4-FFF2-40B4-BE49-F238E27FC236}">
                <a16:creationId xmlns:a16="http://schemas.microsoft.com/office/drawing/2014/main" id="{528C1078-BEA1-4B15-8B40-48A158344942}"/>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397164" y="6234545"/>
            <a:ext cx="578334" cy="543790"/>
          </a:xfrm>
          <a:prstGeom prst="rect">
            <a:avLst/>
          </a:prstGeom>
        </p:spPr>
      </p:pic>
    </p:spTree>
    <p:extLst>
      <p:ext uri="{BB962C8B-B14F-4D97-AF65-F5344CB8AC3E}">
        <p14:creationId xmlns:p14="http://schemas.microsoft.com/office/powerpoint/2010/main" val="285567528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Lst>
  <p:txStyles>
    <p:titleStyle>
      <a:lvl1pPr algn="r" defTabSz="914400" rtl="1"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46">
          <p15:clr>
            <a:srgbClr val="F26B43"/>
          </p15:clr>
        </p15:guide>
        <p15:guide id="2" pos="257">
          <p15:clr>
            <a:srgbClr val="F26B43"/>
          </p15:clr>
        </p15:guide>
        <p15:guide id="3" orient="horz" pos="119">
          <p15:clr>
            <a:srgbClr val="F26B43"/>
          </p15:clr>
        </p15:guide>
        <p15:guide id="4" orient="horz" pos="958">
          <p15:clr>
            <a:srgbClr val="F26B43"/>
          </p15:clr>
        </p15:guide>
        <p15:guide id="5" orient="horz" pos="1003">
          <p15:clr>
            <a:srgbClr val="F26B43"/>
          </p15:clr>
        </p15:guide>
        <p15:guide id="6" orient="horz" pos="38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png"/><Relationship Id="rId7" Type="http://schemas.openxmlformats.org/officeDocument/2006/relationships/image" Target="../media/image67.svg"/><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image" Target="../media/image36.png"/><Relationship Id="rId9" Type="http://schemas.openxmlformats.org/officeDocument/2006/relationships/image" Target="../media/image69.sv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40.jpe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1.pn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32.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6.svg"/><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51.svg"/><Relationship Id="rId3" Type="http://schemas.openxmlformats.org/officeDocument/2006/relationships/image" Target="../media/image21.png"/><Relationship Id="rId7" Type="http://schemas.openxmlformats.org/officeDocument/2006/relationships/image" Target="../media/image23.jpeg"/><Relationship Id="rId12"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4.svg"/><Relationship Id="rId11" Type="http://schemas.openxmlformats.org/officeDocument/2006/relationships/image" Target="../media/image49.svg"/><Relationship Id="rId5" Type="http://schemas.openxmlformats.org/officeDocument/2006/relationships/image" Target="../media/image22.png"/><Relationship Id="rId15" Type="http://schemas.openxmlformats.org/officeDocument/2006/relationships/image" Target="../media/image53.svg"/><Relationship Id="rId10" Type="http://schemas.openxmlformats.org/officeDocument/2006/relationships/image" Target="../media/image25.png"/><Relationship Id="rId4" Type="http://schemas.openxmlformats.org/officeDocument/2006/relationships/image" Target="../media/image42.svg"/><Relationship Id="rId9" Type="http://schemas.openxmlformats.org/officeDocument/2006/relationships/image" Target="../media/image47.svg"/><Relationship Id="rId1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59.svg"/><Relationship Id="rId5" Type="http://schemas.openxmlformats.org/officeDocument/2006/relationships/image" Target="../media/image32.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9835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Arc 25">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8" name="Picture 2">
            <a:extLst>
              <a:ext uri="{FF2B5EF4-FFF2-40B4-BE49-F238E27FC236}">
                <a16:creationId xmlns:a16="http://schemas.microsoft.com/office/drawing/2014/main" id="{BFD61B55-11F1-4F2E-BB11-668C5F06331D}"/>
              </a:ext>
            </a:extLst>
          </p:cNvPr>
          <p:cNvPicPr>
            <a:picLocks noChangeAspect="1" noChangeArrowheads="1"/>
          </p:cNvPicPr>
          <p:nvPr/>
        </p:nvPicPr>
        <p:blipFill>
          <a:blip r:embed="rId3" cstate="screen">
            <a:clrChange>
              <a:clrFrom>
                <a:srgbClr val="386484"/>
              </a:clrFrom>
              <a:clrTo>
                <a:srgbClr val="386484">
                  <a:alpha val="0"/>
                </a:srgbClr>
              </a:clrTo>
            </a:clrChange>
            <a:extLst>
              <a:ext uri="{28A0092B-C50C-407E-A947-70E740481C1C}">
                <a14:useLocalDpi xmlns:a14="http://schemas.microsoft.com/office/drawing/2010/main"/>
              </a:ext>
            </a:extLst>
          </a:blip>
          <a:srcRect/>
          <a:stretch/>
        </p:blipFill>
        <p:spPr bwMode="auto">
          <a:xfrm>
            <a:off x="555710" y="380217"/>
            <a:ext cx="1089564" cy="1023719"/>
          </a:xfrm>
          <a:prstGeom prst="rect">
            <a:avLst/>
          </a:prstGeom>
          <a:solidFill>
            <a:schemeClr val="bg1"/>
          </a:solidFill>
        </p:spPr>
      </p:pic>
      <p:sp>
        <p:nvSpPr>
          <p:cNvPr id="4" name="כותרת 1">
            <a:extLst>
              <a:ext uri="{FF2B5EF4-FFF2-40B4-BE49-F238E27FC236}">
                <a16:creationId xmlns:a16="http://schemas.microsoft.com/office/drawing/2014/main" id="{598ADA2F-2756-CB56-8E2D-F6A05BE9E62D}"/>
              </a:ext>
            </a:extLst>
          </p:cNvPr>
          <p:cNvSpPr txBox="1">
            <a:spLocks/>
          </p:cNvSpPr>
          <p:nvPr/>
        </p:nvSpPr>
        <p:spPr>
          <a:xfrm>
            <a:off x="59661" y="1885432"/>
            <a:ext cx="3571810" cy="3573516"/>
          </a:xfrm>
          <a:prstGeom prst="rect">
            <a:avLst/>
          </a:prstGeom>
        </p:spPr>
        <p:txBody>
          <a:bodyPr vert="horz" lIns="91440" tIns="45720" rIns="91440" bIns="45720" rtlCol="0" anchor="b">
            <a:normAutofit fontScale="97500" lnSpcReduction="10000"/>
          </a:bodyPr>
          <a:lstStyle>
            <a:lvl1pPr algn="r" defTabSz="914400" rtl="1" eaLnBrk="1" latinLnBrk="0" hangingPunct="1">
              <a:lnSpc>
                <a:spcPct val="90000"/>
              </a:lnSpc>
              <a:spcBef>
                <a:spcPct val="0"/>
              </a:spcBef>
              <a:buNone/>
              <a:defRPr sz="3200" kern="1200">
                <a:solidFill>
                  <a:schemeClr val="tx1"/>
                </a:solidFill>
                <a:latin typeface="+mj-lt"/>
                <a:ea typeface="+mj-ea"/>
                <a:cs typeface="+mj-cs"/>
              </a:defRPr>
            </a:lvl1pPr>
          </a:lstStyle>
          <a:p>
            <a:pPr algn="l" rtl="0"/>
            <a:r>
              <a:rPr lang="en-US" sz="6600" dirty="0" err="1"/>
              <a:t>לוח</a:t>
            </a:r>
            <a:r>
              <a:rPr lang="en-US" sz="6600" dirty="0"/>
              <a:t> </a:t>
            </a:r>
            <a:r>
              <a:rPr lang="en-US" sz="6600" dirty="0" err="1"/>
              <a:t>זמנים</a:t>
            </a:r>
            <a:r>
              <a:rPr lang="en-US" sz="6600" dirty="0"/>
              <a:t> </a:t>
            </a:r>
            <a:r>
              <a:rPr lang="en-US" sz="6600" dirty="0" err="1"/>
              <a:t>לבחינת</a:t>
            </a:r>
            <a:r>
              <a:rPr lang="en-US" sz="6600" dirty="0"/>
              <a:t> </a:t>
            </a:r>
            <a:r>
              <a:rPr lang="en-US" sz="6600" dirty="0" err="1"/>
              <a:t>בקשות</a:t>
            </a:r>
            <a:endParaRPr lang="en-US" sz="6600" dirty="0"/>
          </a:p>
        </p:txBody>
      </p:sp>
      <p:graphicFrame>
        <p:nvGraphicFramePr>
          <p:cNvPr id="5" name="טבלה 4">
            <a:extLst>
              <a:ext uri="{FF2B5EF4-FFF2-40B4-BE49-F238E27FC236}">
                <a16:creationId xmlns:a16="http://schemas.microsoft.com/office/drawing/2014/main" id="{C951AE59-C589-1F1E-824F-DB1A65FDC57A}"/>
              </a:ext>
            </a:extLst>
          </p:cNvPr>
          <p:cNvGraphicFramePr>
            <a:graphicFrameLocks noGrp="1"/>
          </p:cNvGraphicFramePr>
          <p:nvPr>
            <p:extLst>
              <p:ext uri="{D42A27DB-BD31-4B8C-83A1-F6EECF244321}">
                <p14:modId xmlns:p14="http://schemas.microsoft.com/office/powerpoint/2010/main" val="1532961940"/>
              </p:ext>
            </p:extLst>
          </p:nvPr>
        </p:nvGraphicFramePr>
        <p:xfrm>
          <a:off x="2944147" y="297561"/>
          <a:ext cx="8577641" cy="6736396"/>
        </p:xfrm>
        <a:graphic>
          <a:graphicData uri="http://schemas.openxmlformats.org/drawingml/2006/table">
            <a:tbl>
              <a:tblPr rtl="1" firstRow="1" bandRow="1">
                <a:noFill/>
                <a:tableStyleId>{5C22544A-7EE6-4342-B048-85BDC9FD1C3A}</a:tableStyleId>
              </a:tblPr>
              <a:tblGrid>
                <a:gridCol w="2613900">
                  <a:extLst>
                    <a:ext uri="{9D8B030D-6E8A-4147-A177-3AD203B41FA5}">
                      <a16:colId xmlns:a16="http://schemas.microsoft.com/office/drawing/2014/main" val="2108844321"/>
                    </a:ext>
                  </a:extLst>
                </a:gridCol>
                <a:gridCol w="1408841">
                  <a:extLst>
                    <a:ext uri="{9D8B030D-6E8A-4147-A177-3AD203B41FA5}">
                      <a16:colId xmlns:a16="http://schemas.microsoft.com/office/drawing/2014/main" val="359714810"/>
                    </a:ext>
                  </a:extLst>
                </a:gridCol>
                <a:gridCol w="4554900">
                  <a:extLst>
                    <a:ext uri="{9D8B030D-6E8A-4147-A177-3AD203B41FA5}">
                      <a16:colId xmlns:a16="http://schemas.microsoft.com/office/drawing/2014/main" val="3329152675"/>
                    </a:ext>
                  </a:extLst>
                </a:gridCol>
              </a:tblGrid>
              <a:tr h="414334">
                <a:tc>
                  <a:txBody>
                    <a:bodyPr/>
                    <a:lstStyle/>
                    <a:p>
                      <a:pPr algn="r" rtl="1">
                        <a:lnSpc>
                          <a:spcPct val="150000"/>
                        </a:lnSpc>
                        <a:spcAft>
                          <a:spcPts val="800"/>
                        </a:spcAft>
                      </a:pPr>
                      <a:r>
                        <a:rPr lang="he-IL" sz="1600" b="1" cap="none" spc="0" dirty="0">
                          <a:solidFill>
                            <a:schemeClr val="tx1"/>
                          </a:solidFill>
                          <a:effectLst/>
                        </a:rPr>
                        <a:t>נושא</a:t>
                      </a:r>
                      <a:endParaRPr lang="en-US" sz="1600" b="1"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2456" marB="62281" anchor="b">
                    <a:lnL w="12700" cmpd="sng">
                      <a:noFill/>
                    </a:lnL>
                    <a:lnR w="12700" cmpd="sng">
                      <a:noFill/>
                    </a:lnR>
                    <a:lnT w="9525" cap="flat" cmpd="sng" algn="ctr">
                      <a:noFill/>
                      <a:prstDash val="solid"/>
                    </a:lnT>
                    <a:lnB w="12700" cap="flat" cmpd="sng" algn="ctr">
                      <a:solidFill>
                        <a:schemeClr val="tx1"/>
                      </a:solidFill>
                      <a:prstDash val="solid"/>
                      <a:round/>
                      <a:headEnd type="none" w="med" len="med"/>
                      <a:tailEnd type="none" w="med" len="med"/>
                    </a:lnB>
                    <a:noFill/>
                  </a:tcPr>
                </a:tc>
                <a:tc>
                  <a:txBody>
                    <a:bodyPr/>
                    <a:lstStyle/>
                    <a:p>
                      <a:pPr algn="r" rtl="1">
                        <a:lnSpc>
                          <a:spcPct val="150000"/>
                        </a:lnSpc>
                        <a:spcAft>
                          <a:spcPts val="800"/>
                        </a:spcAft>
                      </a:pPr>
                      <a:r>
                        <a:rPr lang="he-IL" sz="1600" b="1" cap="none" spc="0" dirty="0">
                          <a:solidFill>
                            <a:schemeClr val="tx1"/>
                          </a:solidFill>
                          <a:effectLst/>
                        </a:rPr>
                        <a:t>מועד</a:t>
                      </a:r>
                      <a:endParaRPr lang="en-US" sz="1600" b="1"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2456" marB="62281" anchor="b">
                    <a:lnL w="12700" cmpd="sng">
                      <a:noFill/>
                    </a:lnL>
                    <a:lnR w="12700" cmpd="sng">
                      <a:noFill/>
                    </a:lnR>
                    <a:lnT w="9525" cap="flat" cmpd="sng" algn="ctr">
                      <a:noFill/>
                      <a:prstDash val="solid"/>
                    </a:lnT>
                    <a:lnB w="12700" cap="flat" cmpd="sng" algn="ctr">
                      <a:solidFill>
                        <a:schemeClr val="tx1"/>
                      </a:solidFill>
                      <a:prstDash val="solid"/>
                      <a:round/>
                      <a:headEnd type="none" w="med" len="med"/>
                      <a:tailEnd type="none" w="med" len="med"/>
                    </a:lnB>
                    <a:noFill/>
                  </a:tcPr>
                </a:tc>
                <a:tc>
                  <a:txBody>
                    <a:bodyPr/>
                    <a:lstStyle/>
                    <a:p>
                      <a:pPr algn="r" rtl="1">
                        <a:lnSpc>
                          <a:spcPct val="150000"/>
                        </a:lnSpc>
                        <a:spcAft>
                          <a:spcPts val="800"/>
                        </a:spcAft>
                      </a:pPr>
                      <a:r>
                        <a:rPr lang="he-IL" sz="1600" b="1" cap="none" spc="0" dirty="0">
                          <a:solidFill>
                            <a:schemeClr val="tx1"/>
                          </a:solidFill>
                          <a:effectLst/>
                        </a:rPr>
                        <a:t>פירוט והערות</a:t>
                      </a:r>
                      <a:endParaRPr lang="en-US" sz="1600" b="1"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2456" marB="62281" anchor="b">
                    <a:lnL w="12700" cmpd="sng">
                      <a:noFill/>
                    </a:lnL>
                    <a:lnR w="12700" cmpd="sng">
                      <a:noFill/>
                    </a:lnR>
                    <a:lnT w="9525" cap="flat" cmpd="sng" algn="ctr">
                      <a:noFill/>
                      <a:prstDash val="soli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314532"/>
                  </a:ext>
                </a:extLst>
              </a:tr>
              <a:tr h="432167">
                <a:tc>
                  <a:txBody>
                    <a:bodyPr/>
                    <a:lstStyle/>
                    <a:p>
                      <a:pPr algn="r" rtl="1">
                        <a:lnSpc>
                          <a:spcPct val="150000"/>
                        </a:lnSpc>
                        <a:spcAft>
                          <a:spcPts val="800"/>
                        </a:spcAft>
                      </a:pPr>
                      <a:r>
                        <a:rPr lang="he-IL" sz="1600" cap="none" spc="0" dirty="0">
                          <a:solidFill>
                            <a:schemeClr val="tx1"/>
                          </a:solidFill>
                          <a:effectLst/>
                        </a:rPr>
                        <a:t>פתיחת קול קורא</a:t>
                      </a:r>
                      <a:endParaRPr lang="en-US" sz="16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8684" marB="62281">
                    <a:lnL w="12700" cmpd="sng">
                      <a:noFill/>
                      <a:prstDash val="solid"/>
                    </a:lnL>
                    <a:lnR w="12700" cmpd="sng">
                      <a:noFill/>
                      <a:prstDash val="solid"/>
                    </a:lnR>
                    <a:lnT w="12700" cap="flat" cmpd="sng" algn="ctr">
                      <a:solidFill>
                        <a:schemeClr val="tx1"/>
                      </a:solidFill>
                      <a:prstDash val="solid"/>
                      <a:round/>
                      <a:headEnd type="none" w="med" len="med"/>
                      <a:tailEnd type="none" w="med" len="med"/>
                    </a:lnT>
                    <a:lnB w="9525" cap="flat" cmpd="sng" algn="ctr">
                      <a:solidFill>
                        <a:schemeClr val="tx1"/>
                      </a:solidFill>
                      <a:prstDash val="solid"/>
                    </a:lnB>
                    <a:noFill/>
                  </a:tcPr>
                </a:tc>
                <a:tc>
                  <a:txBody>
                    <a:bodyPr/>
                    <a:lstStyle/>
                    <a:p>
                      <a:pPr algn="r" rtl="1">
                        <a:lnSpc>
                          <a:spcPct val="150000"/>
                        </a:lnSpc>
                        <a:spcAft>
                          <a:spcPts val="800"/>
                        </a:spcAft>
                      </a:pPr>
                      <a:r>
                        <a:rPr lang="en-US" sz="1600" cap="none" spc="0" dirty="0" smtClean="0">
                          <a:solidFill>
                            <a:schemeClr val="tx1"/>
                          </a:solidFill>
                          <a:effectLst/>
                        </a:rPr>
                        <a:t>24/12/2025</a:t>
                      </a:r>
                      <a:endParaRPr lang="en-US" sz="16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8684" marB="62281">
                    <a:lnL w="12700" cmpd="sng">
                      <a:noFill/>
                      <a:prstDash val="solid"/>
                    </a:lnL>
                    <a:lnR w="12700" cmpd="sng">
                      <a:noFill/>
                      <a:prstDash val="solid"/>
                    </a:lnR>
                    <a:lnT w="12700" cap="flat" cmpd="sng" algn="ctr">
                      <a:solidFill>
                        <a:schemeClr val="tx1"/>
                      </a:solidFill>
                      <a:prstDash val="solid"/>
                      <a:round/>
                      <a:headEnd type="none" w="med" len="med"/>
                      <a:tailEnd type="none" w="med" len="med"/>
                    </a:lnT>
                    <a:lnB w="9525" cap="flat" cmpd="sng" algn="ctr">
                      <a:solidFill>
                        <a:schemeClr val="tx1"/>
                      </a:solidFill>
                      <a:prstDash val="solid"/>
                    </a:lnB>
                    <a:noFill/>
                  </a:tcPr>
                </a:tc>
                <a:tc>
                  <a:txBody>
                    <a:bodyPr/>
                    <a:lstStyle/>
                    <a:p>
                      <a:pPr algn="r" rtl="1">
                        <a:lnSpc>
                          <a:spcPct val="150000"/>
                        </a:lnSpc>
                        <a:spcAft>
                          <a:spcPts val="800"/>
                        </a:spcAft>
                      </a:pPr>
                      <a:r>
                        <a:rPr lang="he-IL" sz="1600" kern="1200" cap="none" spc="0" dirty="0">
                          <a:solidFill>
                            <a:schemeClr val="tx1"/>
                          </a:solidFill>
                          <a:effectLst/>
                          <a:latin typeface="+mn-lt"/>
                          <a:ea typeface="+mn-ea"/>
                          <a:cs typeface="+mn-cs"/>
                        </a:rPr>
                        <a:t>הגשה מקוונת מלאה</a:t>
                      </a:r>
                      <a:endParaRPr lang="en-US" sz="1600" kern="1200" cap="none" spc="0" dirty="0">
                        <a:solidFill>
                          <a:schemeClr val="tx1"/>
                        </a:solidFill>
                        <a:effectLst/>
                        <a:latin typeface="+mn-lt"/>
                        <a:ea typeface="+mn-ea"/>
                        <a:cs typeface="+mn-cs"/>
                      </a:endParaRPr>
                    </a:p>
                  </a:txBody>
                  <a:tcPr marL="0" marR="13738" marT="18684" marB="62281">
                    <a:lnL w="12700" cmpd="sng">
                      <a:noFill/>
                      <a:prstDash val="solid"/>
                    </a:lnL>
                    <a:lnR w="12700" cmpd="sng">
                      <a:noFill/>
                      <a:prstDash val="solid"/>
                    </a:lnR>
                    <a:lnT w="12700" cap="flat" cmpd="sng" algn="ctr">
                      <a:solidFill>
                        <a:schemeClr val="tx1"/>
                      </a:solidFill>
                      <a:prstDash val="solid"/>
                      <a:round/>
                      <a:headEnd type="none" w="med" len="med"/>
                      <a:tailEnd type="none" w="med" len="med"/>
                    </a:lnT>
                    <a:lnB w="9525" cap="flat" cmpd="sng" algn="ctr">
                      <a:solidFill>
                        <a:schemeClr val="tx1"/>
                      </a:solidFill>
                      <a:prstDash val="solid"/>
                    </a:lnB>
                    <a:noFill/>
                  </a:tcPr>
                </a:tc>
                <a:extLst>
                  <a:ext uri="{0D108BD9-81ED-4DB2-BD59-A6C34878D82A}">
                    <a16:rowId xmlns:a16="http://schemas.microsoft.com/office/drawing/2014/main" val="2380133516"/>
                  </a:ext>
                </a:extLst>
              </a:tr>
              <a:tr h="420192">
                <a:tc>
                  <a:txBody>
                    <a:bodyPr/>
                    <a:lstStyle/>
                    <a:p>
                      <a:pPr algn="r" rtl="1">
                        <a:lnSpc>
                          <a:spcPct val="150000"/>
                        </a:lnSpc>
                        <a:spcAft>
                          <a:spcPts val="800"/>
                        </a:spcAft>
                      </a:pPr>
                      <a:r>
                        <a:rPr lang="he-IL" sz="1600" cap="none" spc="0" dirty="0" smtClean="0">
                          <a:solidFill>
                            <a:schemeClr val="tx1"/>
                          </a:solidFill>
                          <a:effectLst/>
                        </a:rPr>
                        <a:t>כנס הסברה</a:t>
                      </a:r>
                      <a:endParaRPr lang="en-US" sz="16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8684" marB="6228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r" rtl="1">
                        <a:lnSpc>
                          <a:spcPct val="150000"/>
                        </a:lnSpc>
                        <a:spcAft>
                          <a:spcPts val="800"/>
                        </a:spcAft>
                      </a:pPr>
                      <a:r>
                        <a:rPr lang="en-US" sz="1600" cap="none" spc="0" dirty="0" smtClean="0">
                          <a:solidFill>
                            <a:schemeClr val="tx1"/>
                          </a:solidFill>
                          <a:effectLst/>
                        </a:rPr>
                        <a:t>13/01/2026</a:t>
                      </a:r>
                      <a:endParaRPr lang="en-US" sz="16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8684" marB="6228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r" rtl="1">
                        <a:lnSpc>
                          <a:spcPct val="150000"/>
                        </a:lnSpc>
                        <a:spcAft>
                          <a:spcPts val="800"/>
                        </a:spcAft>
                      </a:pPr>
                      <a:r>
                        <a:rPr lang="he-IL" sz="1600" kern="1200" cap="none" spc="0" dirty="0">
                          <a:solidFill>
                            <a:schemeClr val="tx1"/>
                          </a:solidFill>
                          <a:effectLst/>
                          <a:latin typeface="+mn-lt"/>
                          <a:ea typeface="+mn-ea"/>
                          <a:cs typeface="+mn-cs"/>
                        </a:rPr>
                        <a:t>הכנס יתקיים בזום בהרשמה מראש</a:t>
                      </a:r>
                      <a:endParaRPr lang="en-US" sz="1600" kern="1200" cap="none" spc="0" dirty="0">
                        <a:solidFill>
                          <a:schemeClr val="tx1"/>
                        </a:solidFill>
                        <a:effectLst/>
                        <a:latin typeface="+mn-lt"/>
                        <a:ea typeface="+mn-ea"/>
                        <a:cs typeface="+mn-cs"/>
                      </a:endParaRPr>
                    </a:p>
                  </a:txBody>
                  <a:tcPr marL="0" marR="13738" marT="18684" marB="6228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671053284"/>
                  </a:ext>
                </a:extLst>
              </a:tr>
              <a:tr h="432167">
                <a:tc>
                  <a:txBody>
                    <a:bodyPr/>
                    <a:lstStyle/>
                    <a:p>
                      <a:pPr algn="r" rtl="1">
                        <a:lnSpc>
                          <a:spcPct val="150000"/>
                        </a:lnSpc>
                        <a:spcAft>
                          <a:spcPts val="800"/>
                        </a:spcAft>
                      </a:pPr>
                      <a:r>
                        <a:rPr lang="he-IL" sz="1600" cap="none" spc="0" dirty="0">
                          <a:solidFill>
                            <a:schemeClr val="tx1"/>
                          </a:solidFill>
                          <a:effectLst/>
                        </a:rPr>
                        <a:t>מועד אחרון לשאלות/הבהרות</a:t>
                      </a:r>
                      <a:endParaRPr lang="en-US" sz="16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8684" marB="62281">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r" rtl="1">
                        <a:lnSpc>
                          <a:spcPct val="150000"/>
                        </a:lnSpc>
                        <a:spcAft>
                          <a:spcPts val="800"/>
                        </a:spcAft>
                      </a:pPr>
                      <a:r>
                        <a:rPr lang="en-US" sz="1600" cap="none" spc="0" dirty="0" smtClean="0">
                          <a:solidFill>
                            <a:schemeClr val="tx1"/>
                          </a:solidFill>
                          <a:effectLst/>
                        </a:rPr>
                        <a:t>22/01/2026</a:t>
                      </a:r>
                      <a:endParaRPr lang="en-US" sz="16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8684" marB="62281">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r" rtl="1">
                        <a:lnSpc>
                          <a:spcPct val="150000"/>
                        </a:lnSpc>
                        <a:spcAft>
                          <a:spcPts val="800"/>
                        </a:spcAft>
                      </a:pPr>
                      <a:endParaRPr lang="en-US" sz="1600" kern="1200" cap="none" spc="0" dirty="0">
                        <a:solidFill>
                          <a:schemeClr val="tx1"/>
                        </a:solidFill>
                        <a:effectLst/>
                        <a:latin typeface="+mn-lt"/>
                        <a:ea typeface="+mn-ea"/>
                        <a:cs typeface="+mn-cs"/>
                      </a:endParaRPr>
                    </a:p>
                  </a:txBody>
                  <a:tcPr marL="0" marR="13738" marT="18684" marB="62281">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776797505"/>
                  </a:ext>
                </a:extLst>
              </a:tr>
              <a:tr h="432167">
                <a:tc>
                  <a:txBody>
                    <a:bodyPr/>
                    <a:lstStyle/>
                    <a:p>
                      <a:pPr algn="r" rtl="1">
                        <a:lnSpc>
                          <a:spcPct val="150000"/>
                        </a:lnSpc>
                        <a:spcAft>
                          <a:spcPts val="800"/>
                        </a:spcAft>
                      </a:pPr>
                      <a:r>
                        <a:rPr lang="he-IL" sz="1600" cap="none" spc="0" dirty="0">
                          <a:solidFill>
                            <a:schemeClr val="tx1"/>
                          </a:solidFill>
                          <a:effectLst/>
                        </a:rPr>
                        <a:t>מועד פרסום תשובות/הבהרות</a:t>
                      </a:r>
                      <a:endParaRPr lang="en-US" sz="16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8684" marB="6228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r" rtl="1">
                        <a:lnSpc>
                          <a:spcPct val="150000"/>
                        </a:lnSpc>
                        <a:spcAft>
                          <a:spcPts val="800"/>
                        </a:spcAft>
                      </a:pPr>
                      <a:r>
                        <a:rPr lang="en-US" sz="1600" cap="none" spc="0" dirty="0" smtClean="0">
                          <a:solidFill>
                            <a:schemeClr val="tx1"/>
                          </a:solidFill>
                          <a:effectLst/>
                        </a:rPr>
                        <a:t>29/01/2026</a:t>
                      </a:r>
                      <a:endParaRPr lang="en-US" sz="16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8684" marB="6228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r" rtl="1">
                        <a:lnSpc>
                          <a:spcPct val="150000"/>
                        </a:lnSpc>
                        <a:spcAft>
                          <a:spcPts val="800"/>
                        </a:spcAft>
                      </a:pPr>
                      <a:r>
                        <a:rPr lang="he-IL" sz="1600" kern="1200" cap="none" spc="0" dirty="0">
                          <a:solidFill>
                            <a:schemeClr val="tx1"/>
                          </a:solidFill>
                          <a:effectLst/>
                          <a:latin typeface="+mn-lt"/>
                          <a:ea typeface="+mn-ea"/>
                          <a:cs typeface="+mn-cs"/>
                        </a:rPr>
                        <a:t>פרסום תשובות באתר האינטרנט</a:t>
                      </a:r>
                      <a:endParaRPr lang="en-US" sz="1600" kern="1200" cap="none" spc="0" dirty="0">
                        <a:solidFill>
                          <a:schemeClr val="tx1"/>
                        </a:solidFill>
                        <a:effectLst/>
                        <a:latin typeface="+mn-lt"/>
                        <a:ea typeface="+mn-ea"/>
                        <a:cs typeface="+mn-cs"/>
                      </a:endParaRPr>
                    </a:p>
                  </a:txBody>
                  <a:tcPr marL="0" marR="13738" marT="18684" marB="6228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512082775"/>
                  </a:ext>
                </a:extLst>
              </a:tr>
              <a:tr h="721522">
                <a:tc>
                  <a:txBody>
                    <a:bodyPr/>
                    <a:lstStyle/>
                    <a:p>
                      <a:pPr algn="r" rtl="1">
                        <a:lnSpc>
                          <a:spcPct val="150000"/>
                        </a:lnSpc>
                        <a:spcAft>
                          <a:spcPts val="800"/>
                        </a:spcAft>
                      </a:pPr>
                      <a:r>
                        <a:rPr lang="he-IL" sz="1600" cap="none" spc="0" dirty="0">
                          <a:solidFill>
                            <a:schemeClr val="tx1"/>
                          </a:solidFill>
                          <a:effectLst/>
                        </a:rPr>
                        <a:t>מועד סיום הגשת הבקשות</a:t>
                      </a:r>
                      <a:endParaRPr lang="en-US" sz="16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8684" marB="62281">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r" rtl="1">
                        <a:lnSpc>
                          <a:spcPct val="150000"/>
                        </a:lnSpc>
                        <a:spcAft>
                          <a:spcPts val="800"/>
                        </a:spcAft>
                      </a:pPr>
                      <a:r>
                        <a:rPr lang="en-US" sz="1600" cap="none" spc="0" dirty="0" smtClean="0">
                          <a:solidFill>
                            <a:schemeClr val="tx1"/>
                          </a:solidFill>
                          <a:effectLst/>
                        </a:rPr>
                        <a:t>08/02/2026</a:t>
                      </a:r>
                      <a:endParaRPr lang="en-US" sz="16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8684" marB="62281">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r" rtl="1">
                        <a:lnSpc>
                          <a:spcPct val="150000"/>
                        </a:lnSpc>
                        <a:spcAft>
                          <a:spcPts val="800"/>
                        </a:spcAft>
                      </a:pPr>
                      <a:r>
                        <a:rPr lang="he-IL" sz="1600" kern="1200" cap="none" spc="0" dirty="0" smtClean="0">
                          <a:solidFill>
                            <a:schemeClr val="tx1"/>
                          </a:solidFill>
                          <a:effectLst/>
                          <a:latin typeface="+mn-lt"/>
                          <a:ea typeface="+mn-ea"/>
                          <a:cs typeface="+mn-cs"/>
                        </a:rPr>
                        <a:t>בשעה 13:00בקשה </a:t>
                      </a:r>
                      <a:r>
                        <a:rPr lang="he-IL" sz="1600" kern="1200" cap="none" spc="0" dirty="0">
                          <a:solidFill>
                            <a:schemeClr val="tx1"/>
                          </a:solidFill>
                          <a:effectLst/>
                          <a:latin typeface="+mn-lt"/>
                          <a:ea typeface="+mn-ea"/>
                          <a:cs typeface="+mn-cs"/>
                        </a:rPr>
                        <a:t>אשר לא תגיע עד מועד זה לא תטופל</a:t>
                      </a:r>
                      <a:endParaRPr lang="en-US" sz="1600" kern="1200" cap="none" spc="0" dirty="0">
                        <a:solidFill>
                          <a:schemeClr val="tx1"/>
                        </a:solidFill>
                        <a:effectLst/>
                        <a:latin typeface="+mn-lt"/>
                        <a:ea typeface="+mn-ea"/>
                        <a:cs typeface="+mn-cs"/>
                      </a:endParaRPr>
                    </a:p>
                  </a:txBody>
                  <a:tcPr marL="0" marR="13738" marT="18684" marB="62281">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82390182"/>
                  </a:ext>
                </a:extLst>
              </a:tr>
              <a:tr h="764228">
                <a:tc>
                  <a:txBody>
                    <a:bodyPr/>
                    <a:lstStyle/>
                    <a:p>
                      <a:pPr algn="r" rtl="1">
                        <a:lnSpc>
                          <a:spcPct val="150000"/>
                        </a:lnSpc>
                        <a:spcAft>
                          <a:spcPts val="800"/>
                        </a:spcAft>
                      </a:pPr>
                      <a:r>
                        <a:rPr lang="he-IL" sz="1600" cap="none" spc="0">
                          <a:solidFill>
                            <a:schemeClr val="tx1"/>
                          </a:solidFill>
                          <a:effectLst/>
                        </a:rPr>
                        <a:t>תשובות לבקשות שנדחו על הסף</a:t>
                      </a:r>
                      <a:endParaRPr lang="en-US" sz="1600" cap="none" spc="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8684" marB="6228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r" rtl="1">
                        <a:lnSpc>
                          <a:spcPct val="150000"/>
                        </a:lnSpc>
                        <a:spcAft>
                          <a:spcPts val="800"/>
                        </a:spcAft>
                      </a:pPr>
                      <a:r>
                        <a:rPr lang="en-US" sz="1600" cap="none" spc="0" dirty="0" smtClean="0">
                          <a:solidFill>
                            <a:schemeClr val="tx1"/>
                          </a:solidFill>
                          <a:effectLst/>
                        </a:rPr>
                        <a:t>26/02/2026</a:t>
                      </a:r>
                      <a:endParaRPr lang="en-US" sz="16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8684" marB="6228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r" rtl="1">
                        <a:lnSpc>
                          <a:spcPct val="150000"/>
                        </a:lnSpc>
                        <a:spcAft>
                          <a:spcPts val="800"/>
                        </a:spcAft>
                      </a:pPr>
                      <a:r>
                        <a:rPr lang="he-IL" sz="1600" kern="1200" cap="none" spc="0" dirty="0">
                          <a:solidFill>
                            <a:schemeClr val="tx1"/>
                          </a:solidFill>
                          <a:effectLst/>
                          <a:latin typeface="+mn-lt"/>
                          <a:ea typeface="+mn-ea"/>
                          <a:cs typeface="+mn-cs"/>
                        </a:rPr>
                        <a:t>הודעת דואר אלקטרוני תישלח למגיש הבקשה אשר בקשתו תדחה על הסף.</a:t>
                      </a:r>
                      <a:endParaRPr lang="en-US" sz="1600" kern="1200" cap="none" spc="0" dirty="0">
                        <a:solidFill>
                          <a:schemeClr val="tx1"/>
                        </a:solidFill>
                        <a:effectLst/>
                        <a:latin typeface="+mn-lt"/>
                        <a:ea typeface="+mn-ea"/>
                        <a:cs typeface="+mn-cs"/>
                      </a:endParaRPr>
                    </a:p>
                  </a:txBody>
                  <a:tcPr marL="0" marR="13738" marT="18684" marB="6228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027950842"/>
                  </a:ext>
                </a:extLst>
              </a:tr>
              <a:tr h="1108263">
                <a:tc>
                  <a:txBody>
                    <a:bodyPr/>
                    <a:lstStyle/>
                    <a:p>
                      <a:pPr algn="r" rtl="1">
                        <a:lnSpc>
                          <a:spcPct val="150000"/>
                        </a:lnSpc>
                        <a:spcAft>
                          <a:spcPts val="800"/>
                        </a:spcAft>
                      </a:pPr>
                      <a:r>
                        <a:rPr lang="he-IL" sz="1600" cap="none" spc="0">
                          <a:solidFill>
                            <a:schemeClr val="tx1"/>
                          </a:solidFill>
                          <a:effectLst/>
                        </a:rPr>
                        <a:t>תשובות לבקשות שנדחו עקב דירוג נמוך/ מעבר לבדיקת איכות</a:t>
                      </a:r>
                      <a:endParaRPr lang="en-US" sz="1600" cap="none" spc="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8684" marB="62281">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r" rtl="0">
                        <a:lnSpc>
                          <a:spcPct val="150000"/>
                        </a:lnSpc>
                        <a:spcAft>
                          <a:spcPts val="800"/>
                        </a:spcAft>
                      </a:pPr>
                      <a:r>
                        <a:rPr lang="en-US" sz="1600" cap="none" spc="0" dirty="0" smtClean="0">
                          <a:solidFill>
                            <a:schemeClr val="tx1"/>
                          </a:solidFill>
                          <a:effectLst/>
                        </a:rPr>
                        <a:t>16/04/2026</a:t>
                      </a:r>
                      <a:endParaRPr lang="en-US" sz="16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8684" marB="62281">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r" rtl="1">
                        <a:lnSpc>
                          <a:spcPct val="150000"/>
                        </a:lnSpc>
                        <a:spcAft>
                          <a:spcPts val="800"/>
                        </a:spcAft>
                      </a:pPr>
                      <a:r>
                        <a:rPr lang="he-IL" sz="1600" kern="1200" cap="none" spc="0" dirty="0">
                          <a:solidFill>
                            <a:schemeClr val="tx1"/>
                          </a:solidFill>
                          <a:effectLst/>
                          <a:latin typeface="+mn-lt"/>
                          <a:ea typeface="+mn-ea"/>
                          <a:cs typeface="+mn-cs"/>
                        </a:rPr>
                        <a:t>דירוג על סמך ציוני מדדי האיכות וההעדפות, עד שלב זה בחינת הבקשות תתבצע על פי הבקשה הכתובה בלבד</a:t>
                      </a:r>
                      <a:endParaRPr lang="en-US" sz="1600" kern="1200" cap="none" spc="0" dirty="0">
                        <a:solidFill>
                          <a:schemeClr val="tx1"/>
                        </a:solidFill>
                        <a:effectLst/>
                        <a:latin typeface="+mn-lt"/>
                        <a:ea typeface="+mn-ea"/>
                        <a:cs typeface="+mn-cs"/>
                      </a:endParaRPr>
                    </a:p>
                  </a:txBody>
                  <a:tcPr marL="0" marR="13738" marT="18684" marB="62281">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383228446"/>
                  </a:ext>
                </a:extLst>
              </a:tr>
              <a:tr h="1108263">
                <a:tc>
                  <a:txBody>
                    <a:bodyPr/>
                    <a:lstStyle/>
                    <a:p>
                      <a:pPr algn="r" rtl="1">
                        <a:lnSpc>
                          <a:spcPct val="150000"/>
                        </a:lnSpc>
                        <a:spcAft>
                          <a:spcPts val="800"/>
                        </a:spcAft>
                      </a:pPr>
                      <a:r>
                        <a:rPr lang="he-IL" sz="1600" cap="none" spc="0" dirty="0">
                          <a:solidFill>
                            <a:schemeClr val="tx1"/>
                          </a:solidFill>
                          <a:effectLst/>
                        </a:rPr>
                        <a:t>עדכון וטיוב סופי של הבקשה והבאה להחלטת הועדה</a:t>
                      </a:r>
                      <a:endParaRPr lang="en-US" sz="16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8684" marB="6228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r" rtl="1">
                        <a:lnSpc>
                          <a:spcPct val="150000"/>
                        </a:lnSpc>
                        <a:spcAft>
                          <a:spcPts val="800"/>
                        </a:spcAft>
                      </a:pPr>
                      <a:r>
                        <a:rPr lang="en-US" sz="1600" cap="none" spc="0" dirty="0" smtClean="0">
                          <a:solidFill>
                            <a:schemeClr val="tx1"/>
                          </a:solidFill>
                          <a:effectLst/>
                        </a:rPr>
                        <a:t>16/07/2026</a:t>
                      </a:r>
                      <a:endParaRPr lang="en-US" sz="16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8684" marB="6228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r" rtl="1">
                        <a:lnSpc>
                          <a:spcPct val="150000"/>
                        </a:lnSpc>
                        <a:spcAft>
                          <a:spcPts val="800"/>
                        </a:spcAft>
                      </a:pPr>
                      <a:r>
                        <a:rPr lang="he-IL" sz="1600" cap="none" spc="0" dirty="0">
                          <a:solidFill>
                            <a:schemeClr val="tx1"/>
                          </a:solidFill>
                          <a:effectLst/>
                        </a:rPr>
                        <a:t>סיום בדיקת עומק של הבקשה (פרונטלית, הצגת חומרים כתובים נוספים, עריכת סיור/ביקור בשטח ועוד)</a:t>
                      </a:r>
                      <a:endParaRPr lang="en-US" sz="16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8684" marB="6228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173848379"/>
                  </a:ext>
                </a:extLst>
              </a:tr>
              <a:tr h="727137">
                <a:tc>
                  <a:txBody>
                    <a:bodyPr/>
                    <a:lstStyle/>
                    <a:p>
                      <a:pPr algn="r" rtl="1">
                        <a:lnSpc>
                          <a:spcPct val="150000"/>
                        </a:lnSpc>
                        <a:spcAft>
                          <a:spcPts val="800"/>
                        </a:spcAft>
                      </a:pPr>
                      <a:r>
                        <a:rPr lang="he-IL" sz="1600" cap="none" spc="0">
                          <a:solidFill>
                            <a:schemeClr val="tx1"/>
                          </a:solidFill>
                          <a:effectLst/>
                        </a:rPr>
                        <a:t>חתימה על הסכמי סיוע</a:t>
                      </a:r>
                      <a:endParaRPr lang="en-US" sz="1600" cap="none" spc="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8684" marB="62281">
                    <a:lnL w="12700" cmpd="sng">
                      <a:noFill/>
                      <a:prstDash val="solid"/>
                    </a:lnL>
                    <a:lnR w="12700" cmpd="sng">
                      <a:noFill/>
                      <a:prstDash val="solid"/>
                    </a:lnR>
                    <a:lnT w="12700" cmpd="sng">
                      <a:noFill/>
                      <a:prstDash val="solid"/>
                    </a:lnT>
                    <a:lnB w="12700" cmpd="sng">
                      <a:noFill/>
                      <a:prstDash val="solid"/>
                    </a:lnB>
                    <a:noFill/>
                  </a:tcPr>
                </a:tc>
                <a:tc>
                  <a:txBody>
                    <a:bodyPr/>
                    <a:lstStyle/>
                    <a:p>
                      <a:pPr algn="r" rtl="1">
                        <a:lnSpc>
                          <a:spcPct val="150000"/>
                        </a:lnSpc>
                        <a:spcAft>
                          <a:spcPts val="800"/>
                        </a:spcAft>
                      </a:pPr>
                      <a:r>
                        <a:rPr lang="he-IL" sz="1600" cap="none" spc="0" dirty="0" smtClean="0">
                          <a:solidFill>
                            <a:schemeClr val="tx1"/>
                          </a:solidFill>
                          <a:effectLst/>
                        </a:rPr>
                        <a:t>בהתאם לקצב הפיתוח</a:t>
                      </a:r>
                      <a:endParaRPr lang="en-US" sz="16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8684" marB="62281">
                    <a:lnL w="12700" cmpd="sng">
                      <a:noFill/>
                      <a:prstDash val="solid"/>
                    </a:lnL>
                    <a:lnR w="12700" cmpd="sng">
                      <a:noFill/>
                      <a:prstDash val="solid"/>
                    </a:lnR>
                    <a:lnT w="12700" cmpd="sng">
                      <a:noFill/>
                      <a:prstDash val="solid"/>
                    </a:lnT>
                    <a:lnB w="12700" cmpd="sng">
                      <a:noFill/>
                      <a:prstDash val="solid"/>
                    </a:lnB>
                    <a:noFill/>
                  </a:tcPr>
                </a:tc>
                <a:tc>
                  <a:txBody>
                    <a:bodyPr/>
                    <a:lstStyle/>
                    <a:p>
                      <a:pPr algn="r" rtl="1">
                        <a:lnSpc>
                          <a:spcPct val="150000"/>
                        </a:lnSpc>
                        <a:spcAft>
                          <a:spcPts val="800"/>
                        </a:spcAft>
                      </a:pPr>
                      <a:r>
                        <a:rPr lang="he-IL" sz="1600" cap="none" spc="0" dirty="0">
                          <a:solidFill>
                            <a:schemeClr val="tx1"/>
                          </a:solidFill>
                          <a:effectLst/>
                        </a:rPr>
                        <a:t>חתימה על הסכם</a:t>
                      </a:r>
                      <a:endParaRPr lang="en-US" sz="16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0" marR="13738" marT="18684" marB="62281">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58438683"/>
                  </a:ext>
                </a:extLst>
              </a:tr>
            </a:tbl>
          </a:graphicData>
        </a:graphic>
      </p:graphicFrame>
      <p:sp>
        <p:nvSpPr>
          <p:cNvPr id="9" name="אליפסה 8">
            <a:extLst>
              <a:ext uri="{FF2B5EF4-FFF2-40B4-BE49-F238E27FC236}">
                <a16:creationId xmlns:a16="http://schemas.microsoft.com/office/drawing/2014/main" id="{4A69C036-D936-6EFC-0E28-2BA3B0BA028C}"/>
              </a:ext>
            </a:extLst>
          </p:cNvPr>
          <p:cNvSpPr/>
          <p:nvPr/>
        </p:nvSpPr>
        <p:spPr>
          <a:xfrm>
            <a:off x="11538933" y="1544320"/>
            <a:ext cx="399067" cy="34111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sz="1600" b="1" i="1" dirty="0"/>
              <a:t>1</a:t>
            </a:r>
            <a:endParaRPr lang="he-IL" sz="1600" b="1" i="1" dirty="0"/>
          </a:p>
        </p:txBody>
      </p:sp>
      <p:sp>
        <p:nvSpPr>
          <p:cNvPr id="10" name="אליפסה 9">
            <a:extLst>
              <a:ext uri="{FF2B5EF4-FFF2-40B4-BE49-F238E27FC236}">
                <a16:creationId xmlns:a16="http://schemas.microsoft.com/office/drawing/2014/main" id="{32C59AC6-78AA-B997-136C-0A08C34CA75C}"/>
              </a:ext>
            </a:extLst>
          </p:cNvPr>
          <p:cNvSpPr/>
          <p:nvPr/>
        </p:nvSpPr>
        <p:spPr>
          <a:xfrm>
            <a:off x="11538932" y="1951204"/>
            <a:ext cx="399067" cy="34111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sz="1600" b="1" i="1" dirty="0"/>
              <a:t>2</a:t>
            </a:r>
            <a:endParaRPr lang="he-IL" sz="1600" b="1" i="1" dirty="0"/>
          </a:p>
        </p:txBody>
      </p:sp>
      <p:sp>
        <p:nvSpPr>
          <p:cNvPr id="11" name="אליפסה 10">
            <a:extLst>
              <a:ext uri="{FF2B5EF4-FFF2-40B4-BE49-F238E27FC236}">
                <a16:creationId xmlns:a16="http://schemas.microsoft.com/office/drawing/2014/main" id="{B99D805D-69E8-5401-4E72-9F7D7E96BADD}"/>
              </a:ext>
            </a:extLst>
          </p:cNvPr>
          <p:cNvSpPr/>
          <p:nvPr/>
        </p:nvSpPr>
        <p:spPr>
          <a:xfrm>
            <a:off x="11521790" y="2414605"/>
            <a:ext cx="399067" cy="34111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sz="1600" b="1" i="1" dirty="0"/>
              <a:t>3</a:t>
            </a:r>
            <a:endParaRPr lang="he-IL" sz="1600" b="1" i="1" dirty="0"/>
          </a:p>
        </p:txBody>
      </p:sp>
      <p:sp>
        <p:nvSpPr>
          <p:cNvPr id="12" name="אליפסה 11">
            <a:extLst>
              <a:ext uri="{FF2B5EF4-FFF2-40B4-BE49-F238E27FC236}">
                <a16:creationId xmlns:a16="http://schemas.microsoft.com/office/drawing/2014/main" id="{B7E539F2-0A55-6861-39AE-F72A528AF389}"/>
              </a:ext>
            </a:extLst>
          </p:cNvPr>
          <p:cNvSpPr/>
          <p:nvPr/>
        </p:nvSpPr>
        <p:spPr>
          <a:xfrm>
            <a:off x="11521789" y="2878006"/>
            <a:ext cx="399067" cy="34111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sz="1600" b="1" i="1" dirty="0"/>
              <a:t>4</a:t>
            </a:r>
            <a:endParaRPr lang="he-IL" sz="1600" b="1" i="1" dirty="0"/>
          </a:p>
        </p:txBody>
      </p:sp>
      <p:sp>
        <p:nvSpPr>
          <p:cNvPr id="13" name="אליפסה 12">
            <a:extLst>
              <a:ext uri="{FF2B5EF4-FFF2-40B4-BE49-F238E27FC236}">
                <a16:creationId xmlns:a16="http://schemas.microsoft.com/office/drawing/2014/main" id="{05AFB941-EBA4-4D63-7823-121EA07C248E}"/>
              </a:ext>
            </a:extLst>
          </p:cNvPr>
          <p:cNvSpPr/>
          <p:nvPr/>
        </p:nvSpPr>
        <p:spPr>
          <a:xfrm>
            <a:off x="11521789" y="3443799"/>
            <a:ext cx="399067" cy="34111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sz="1600" b="1" i="1" dirty="0"/>
              <a:t>5</a:t>
            </a:r>
            <a:endParaRPr lang="he-IL" sz="1600" b="1" i="1" dirty="0"/>
          </a:p>
        </p:txBody>
      </p:sp>
      <p:sp>
        <p:nvSpPr>
          <p:cNvPr id="14" name="אליפסה 13">
            <a:extLst>
              <a:ext uri="{FF2B5EF4-FFF2-40B4-BE49-F238E27FC236}">
                <a16:creationId xmlns:a16="http://schemas.microsoft.com/office/drawing/2014/main" id="{69619C4A-3942-AD11-341B-E7C733158CC5}"/>
              </a:ext>
            </a:extLst>
          </p:cNvPr>
          <p:cNvSpPr/>
          <p:nvPr/>
        </p:nvSpPr>
        <p:spPr>
          <a:xfrm>
            <a:off x="11521788" y="4351010"/>
            <a:ext cx="399067" cy="34111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sz="1600" b="1" i="1" dirty="0"/>
              <a:t>6</a:t>
            </a:r>
            <a:endParaRPr lang="he-IL" sz="1600" b="1" i="1" dirty="0"/>
          </a:p>
        </p:txBody>
      </p:sp>
      <p:sp>
        <p:nvSpPr>
          <p:cNvPr id="15" name="אליפסה 14">
            <a:extLst>
              <a:ext uri="{FF2B5EF4-FFF2-40B4-BE49-F238E27FC236}">
                <a16:creationId xmlns:a16="http://schemas.microsoft.com/office/drawing/2014/main" id="{2866C5D3-0020-29F6-C6C2-A3F440C094C2}"/>
              </a:ext>
            </a:extLst>
          </p:cNvPr>
          <p:cNvSpPr/>
          <p:nvPr/>
        </p:nvSpPr>
        <p:spPr>
          <a:xfrm>
            <a:off x="11521788" y="5473747"/>
            <a:ext cx="399067" cy="34111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sz="1600" b="1" i="1" dirty="0"/>
              <a:t>7</a:t>
            </a:r>
            <a:endParaRPr lang="he-IL" sz="1600" b="1" i="1" dirty="0"/>
          </a:p>
        </p:txBody>
      </p:sp>
      <p:sp>
        <p:nvSpPr>
          <p:cNvPr id="16" name="אליפסה 15">
            <a:extLst>
              <a:ext uri="{FF2B5EF4-FFF2-40B4-BE49-F238E27FC236}">
                <a16:creationId xmlns:a16="http://schemas.microsoft.com/office/drawing/2014/main" id="{728D51F8-6ED9-EEF3-A481-9F68F6BC48DE}"/>
              </a:ext>
            </a:extLst>
          </p:cNvPr>
          <p:cNvSpPr/>
          <p:nvPr/>
        </p:nvSpPr>
        <p:spPr>
          <a:xfrm>
            <a:off x="11532843" y="6281455"/>
            <a:ext cx="399067" cy="34111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sz="1600" b="1" i="1" dirty="0"/>
              <a:t>8</a:t>
            </a:r>
            <a:endParaRPr lang="he-IL" sz="1600" b="1" i="1" dirty="0"/>
          </a:p>
        </p:txBody>
      </p:sp>
    </p:spTree>
    <p:extLst>
      <p:ext uri="{BB962C8B-B14F-4D97-AF65-F5344CB8AC3E}">
        <p14:creationId xmlns:p14="http://schemas.microsoft.com/office/powerpoint/2010/main" val="3765733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p:cNvSpPr>
            <a:spLocks noGrp="1"/>
          </p:cNvSpPr>
          <p:nvPr>
            <p:ph type="title"/>
          </p:nvPr>
        </p:nvSpPr>
        <p:spPr>
          <a:xfrm>
            <a:off x="839724" y="110889"/>
            <a:ext cx="10515600" cy="1325563"/>
          </a:xfrm>
        </p:spPr>
        <p:txBody>
          <a:bodyPr vert="horz" lIns="91440" tIns="45720" rIns="91440" bIns="45720" rtlCol="0" anchor="ctr">
            <a:normAutofit/>
          </a:bodyPr>
          <a:lstStyle/>
          <a:p>
            <a:pPr algn="ctr" rtl="0"/>
            <a:r>
              <a:rPr lang="he-IL" sz="2800" b="1" dirty="0">
                <a:solidFill>
                  <a:srgbClr val="0070C0"/>
                </a:solidFill>
              </a:rPr>
              <a:t>הנחיות להכנת מענה/תכנית </a:t>
            </a:r>
            <a:r>
              <a:rPr lang="he-IL" sz="2800" b="1" dirty="0" smtClean="0">
                <a:solidFill>
                  <a:srgbClr val="0070C0"/>
                </a:solidFill>
              </a:rPr>
              <a:t>עבור הקול קורא</a:t>
            </a:r>
            <a:endParaRPr lang="en-US" sz="2800" b="1" dirty="0">
              <a:solidFill>
                <a:srgbClr val="0070C0"/>
              </a:solidFill>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8" name="Picture 2">
            <a:extLst>
              <a:ext uri="{FF2B5EF4-FFF2-40B4-BE49-F238E27FC236}">
                <a16:creationId xmlns:a16="http://schemas.microsoft.com/office/drawing/2014/main" id="{BFD61B55-11F1-4F2E-BB11-668C5F06331D}"/>
              </a:ext>
            </a:extLst>
          </p:cNvPr>
          <p:cNvPicPr>
            <a:picLocks noChangeAspect="1" noChangeArrowheads="1"/>
          </p:cNvPicPr>
          <p:nvPr/>
        </p:nvPicPr>
        <p:blipFill>
          <a:blip r:embed="rId3" cstate="screen">
            <a:clrChange>
              <a:clrFrom>
                <a:srgbClr val="386484"/>
              </a:clrFrom>
              <a:clrTo>
                <a:srgbClr val="386484">
                  <a:alpha val="0"/>
                </a:srgbClr>
              </a:clrTo>
            </a:clrChange>
            <a:extLst>
              <a:ext uri="{28A0092B-C50C-407E-A947-70E740481C1C}">
                <a14:useLocalDpi xmlns:a14="http://schemas.microsoft.com/office/drawing/2010/main"/>
              </a:ext>
            </a:extLst>
          </a:blip>
          <a:srcRect/>
          <a:stretch/>
        </p:blipFill>
        <p:spPr bwMode="auto">
          <a:xfrm>
            <a:off x="555710" y="380217"/>
            <a:ext cx="1089564" cy="1023719"/>
          </a:xfrm>
          <a:prstGeom prst="rect">
            <a:avLst/>
          </a:prstGeom>
          <a:solidFill>
            <a:schemeClr val="bg1"/>
          </a:solidFill>
        </p:spPr>
      </p:pic>
      <p:sp>
        <p:nvSpPr>
          <p:cNvPr id="3" name="תיבת טקסט 2">
            <a:extLst>
              <a:ext uri="{FF2B5EF4-FFF2-40B4-BE49-F238E27FC236}">
                <a16:creationId xmlns:a16="http://schemas.microsoft.com/office/drawing/2014/main" id="{98346E7B-5944-4CF7-871D-4058E259680C}"/>
              </a:ext>
            </a:extLst>
          </p:cNvPr>
          <p:cNvSpPr txBox="1"/>
          <p:nvPr/>
        </p:nvSpPr>
        <p:spPr>
          <a:xfrm>
            <a:off x="7681900" y="1353531"/>
            <a:ext cx="4091762" cy="189917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nSpc>
                <a:spcPct val="150000"/>
              </a:lnSpc>
              <a:spcAft>
                <a:spcPts val="600"/>
              </a:spcAft>
            </a:pPr>
            <a:r>
              <a:rPr lang="he-IL" sz="1600" b="1"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rPr>
              <a:t>יש למלא את כל הסעיפים הנדרשים בפורטל ההגשה. תשובות מפורטות יסייעו בשלב בדיקת ההצעות בהתאם למדדי הבדיקה שפורסמו. שלב זה הינו על בסיס מסמכים בלבד</a:t>
            </a:r>
            <a:endParaRPr lang="en-US" sz="16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ndParaRPr>
          </a:p>
        </p:txBody>
      </p:sp>
      <p:sp>
        <p:nvSpPr>
          <p:cNvPr id="4" name="תיבת טקסט 3">
            <a:extLst>
              <a:ext uri="{FF2B5EF4-FFF2-40B4-BE49-F238E27FC236}">
                <a16:creationId xmlns:a16="http://schemas.microsoft.com/office/drawing/2014/main" id="{D3573F72-8081-D515-8F73-4ECB14649AD0}"/>
              </a:ext>
            </a:extLst>
          </p:cNvPr>
          <p:cNvSpPr txBox="1"/>
          <p:nvPr/>
        </p:nvSpPr>
        <p:spPr>
          <a:xfrm>
            <a:off x="1624241" y="1784153"/>
            <a:ext cx="5487512" cy="380104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50000"/>
              </a:lnSpc>
              <a:spcAft>
                <a:spcPts val="600"/>
              </a:spcAft>
            </a:pPr>
            <a:r>
              <a:rPr lang="he-IL" sz="1600" b="1"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rPr>
              <a:t>הקפדה על הגשת הצרופות הנדרשות בהתאם לכללים:</a:t>
            </a:r>
          </a:p>
          <a:p>
            <a:pPr marL="285750" indent="-285750">
              <a:lnSpc>
                <a:spcPct val="150000"/>
              </a:lnSpc>
              <a:spcAft>
                <a:spcPts val="600"/>
              </a:spcAft>
              <a:buFont typeface="Wingdings" panose="05000000000000000000" pitchFamily="2" charset="2"/>
              <a:buChar char="Ø"/>
            </a:pPr>
            <a:r>
              <a:rPr lang="he-IL" sz="1600" b="1"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rPr>
              <a:t>אישורי הארגון עדכניים בהתאם לכתוב בקול הקורא</a:t>
            </a:r>
          </a:p>
          <a:p>
            <a:pPr marL="285750" indent="-285750">
              <a:lnSpc>
                <a:spcPct val="150000"/>
              </a:lnSpc>
              <a:spcAft>
                <a:spcPts val="600"/>
              </a:spcAft>
              <a:buFont typeface="Wingdings" panose="05000000000000000000" pitchFamily="2" charset="2"/>
              <a:buChar char="Ø"/>
            </a:pPr>
            <a:r>
              <a:rPr lang="he-IL" sz="1600" b="1"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rPr>
              <a:t>תקציר </a:t>
            </a:r>
            <a:r>
              <a:rPr lang="he-IL" sz="16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rPr>
              <a:t>מנהלים הכולל עיקרי התוכנית ומטרתה המרכזית, תיאור אוכלוסיית היעד, מודל העבודה המוצע, השותפים להפעלת התוכנית, הערך הייחודי של התוכנית המוצעת ביחס לאתגר המרכזי המתואר בקול </a:t>
            </a:r>
            <a:r>
              <a:rPr lang="he-IL" sz="1600" b="1"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rPr>
              <a:t>הקורא.</a:t>
            </a:r>
          </a:p>
          <a:p>
            <a:pPr marL="285750" indent="-285750">
              <a:lnSpc>
                <a:spcPct val="150000"/>
              </a:lnSpc>
              <a:spcAft>
                <a:spcPts val="600"/>
              </a:spcAft>
              <a:buFont typeface="Wingdings" panose="05000000000000000000" pitchFamily="2" charset="2"/>
              <a:buChar char="Ø"/>
            </a:pPr>
            <a:r>
              <a:rPr lang="he-IL" sz="1600" b="1"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rPr>
              <a:t>קובץ תקציב לתכנית</a:t>
            </a:r>
          </a:p>
          <a:p>
            <a:pPr marL="285750" indent="-285750">
              <a:lnSpc>
                <a:spcPct val="150000"/>
              </a:lnSpc>
              <a:spcAft>
                <a:spcPts val="600"/>
              </a:spcAft>
              <a:buFont typeface="Wingdings" panose="05000000000000000000" pitchFamily="2" charset="2"/>
              <a:buChar char="Ø"/>
            </a:pPr>
            <a:r>
              <a:rPr lang="he-IL" sz="1600" b="1"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rPr>
              <a:t>קובץ ניסיון הארגון</a:t>
            </a:r>
          </a:p>
          <a:p>
            <a:pPr marL="285750" indent="-285750">
              <a:lnSpc>
                <a:spcPct val="150000"/>
              </a:lnSpc>
              <a:spcAft>
                <a:spcPts val="600"/>
              </a:spcAft>
              <a:buFont typeface="Wingdings" panose="05000000000000000000" pitchFamily="2" charset="2"/>
              <a:buChar char="Ø"/>
            </a:pPr>
            <a:r>
              <a:rPr lang="he-IL" sz="1600" b="1"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rPr>
              <a:t>אישורי מורשה חתימה</a:t>
            </a:r>
            <a:endParaRPr lang="en-US" sz="16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endParaRPr>
          </a:p>
        </p:txBody>
      </p:sp>
      <p:sp>
        <p:nvSpPr>
          <p:cNvPr id="13" name="תיבת טקסט 4">
            <a:extLst>
              <a:ext uri="{FF2B5EF4-FFF2-40B4-BE49-F238E27FC236}">
                <a16:creationId xmlns:a16="http://schemas.microsoft.com/office/drawing/2014/main" id="{519B8276-6454-BF2D-27D0-3FA8C58D8BA3}"/>
              </a:ext>
            </a:extLst>
          </p:cNvPr>
          <p:cNvSpPr txBox="1"/>
          <p:nvPr/>
        </p:nvSpPr>
        <p:spPr>
          <a:xfrm>
            <a:off x="7621025" y="4313847"/>
            <a:ext cx="4230450" cy="71391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nSpc>
                <a:spcPct val="150000"/>
              </a:lnSpc>
              <a:spcAft>
                <a:spcPts val="600"/>
              </a:spcAft>
            </a:pPr>
            <a:endParaRPr lang="en-US" sz="16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ndParaRPr>
          </a:p>
        </p:txBody>
      </p:sp>
      <p:sp>
        <p:nvSpPr>
          <p:cNvPr id="9" name="TextBox 8"/>
          <p:cNvSpPr txBox="1"/>
          <p:nvPr/>
        </p:nvSpPr>
        <p:spPr>
          <a:xfrm>
            <a:off x="7503070" y="4313848"/>
            <a:ext cx="4449421" cy="584775"/>
          </a:xfrm>
          <a:prstGeom prst="rect">
            <a:avLst/>
          </a:prstGeom>
          <a:noFill/>
        </p:spPr>
        <p:txBody>
          <a:bodyPr wrap="square" rtlCol="1">
            <a:spAutoFit/>
          </a:bodyPr>
          <a:lstStyle/>
          <a:p>
            <a:r>
              <a:rPr lang="he-IL" sz="1600" b="1" dirty="0">
                <a:ln w="0"/>
                <a:solidFill>
                  <a:schemeClr val="accent1"/>
                </a:solidFill>
                <a:effectLst>
                  <a:outerShdw blurRad="38100" dist="25400" dir="5400000" algn="ctr" rotWithShape="0">
                    <a:srgbClr val="6E747A">
                      <a:alpha val="43000"/>
                    </a:srgbClr>
                  </a:outerShdw>
                </a:effectLst>
                <a:latin typeface="Calibri" panose="020F0502020204030204" pitchFamily="34" charset="0"/>
              </a:rPr>
              <a:t>באם ישנם פרטים על ארגונים בהם תופעל התוכנית, יש לציין זאת</a:t>
            </a:r>
          </a:p>
        </p:txBody>
      </p:sp>
    </p:spTree>
    <p:extLst>
      <p:ext uri="{BB962C8B-B14F-4D97-AF65-F5344CB8AC3E}">
        <p14:creationId xmlns:p14="http://schemas.microsoft.com/office/powerpoint/2010/main" val="3436735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p:cNvSpPr>
            <a:spLocks noGrp="1"/>
          </p:cNvSpPr>
          <p:nvPr>
            <p:ph type="title"/>
          </p:nvPr>
        </p:nvSpPr>
        <p:spPr>
          <a:xfrm>
            <a:off x="853440" y="322806"/>
            <a:ext cx="10515600" cy="1325563"/>
          </a:xfrm>
        </p:spPr>
        <p:txBody>
          <a:bodyPr vert="horz" lIns="91440" tIns="45720" rIns="91440" bIns="45720" rtlCol="0" anchor="ctr">
            <a:normAutofit/>
          </a:bodyPr>
          <a:lstStyle/>
          <a:p>
            <a:pPr algn="ctr" rtl="0"/>
            <a:r>
              <a:rPr lang="he-IL" sz="4400" b="1" dirty="0">
                <a:solidFill>
                  <a:srgbClr val="0070C0"/>
                </a:solidFill>
              </a:rPr>
              <a:t>מדדים</a:t>
            </a:r>
            <a:endParaRPr lang="en-US" sz="4400" b="1" kern="1200" dirty="0">
              <a:solidFill>
                <a:srgbClr val="0070C0"/>
              </a:solidFill>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מלבן 5"/>
          <p:cNvSpPr/>
          <p:nvPr/>
        </p:nvSpPr>
        <p:spPr>
          <a:xfrm>
            <a:off x="6347228" y="2183221"/>
            <a:ext cx="4737331" cy="2783326"/>
          </a:xfrm>
          <a:prstGeom prst="rect">
            <a:avLst/>
          </a:prstGeom>
        </p:spPr>
        <p:txBody>
          <a:bodyPr wrap="square">
            <a:spAutoFit/>
          </a:bodyPr>
          <a:lstStyle/>
          <a:p>
            <a:pPr lvl="0">
              <a:lnSpc>
                <a:spcPct val="90000"/>
              </a:lnSpc>
              <a:spcBef>
                <a:spcPts val="1000"/>
              </a:spcBef>
            </a:pPr>
            <a:r>
              <a:rPr lang="he-IL" sz="2800" b="1" dirty="0">
                <a:solidFill>
                  <a:srgbClr val="002060"/>
                </a:solidFill>
              </a:rPr>
              <a:t>איכות 80%</a:t>
            </a:r>
          </a:p>
          <a:p>
            <a:pPr marL="228600" lvl="0" indent="-228600">
              <a:lnSpc>
                <a:spcPct val="90000"/>
              </a:lnSpc>
              <a:spcBef>
                <a:spcPts val="1000"/>
              </a:spcBef>
              <a:buFont typeface="Arial" panose="020B0604020202020204" pitchFamily="34" charset="0"/>
              <a:buChar char="•"/>
            </a:pPr>
            <a:endParaRPr lang="he-IL" sz="2400" dirty="0">
              <a:solidFill>
                <a:prstClr val="black"/>
              </a:solidFill>
            </a:endParaRPr>
          </a:p>
          <a:p>
            <a:pPr marL="228600" lvl="0" indent="-228600">
              <a:lnSpc>
                <a:spcPct val="90000"/>
              </a:lnSpc>
              <a:spcBef>
                <a:spcPts val="1000"/>
              </a:spcBef>
              <a:buFont typeface="Arial" panose="020B0604020202020204" pitchFamily="34" charset="0"/>
              <a:buChar char="•"/>
            </a:pPr>
            <a:r>
              <a:rPr lang="he-IL" sz="2400" dirty="0" smtClean="0">
                <a:solidFill>
                  <a:srgbClr val="002060"/>
                </a:solidFill>
              </a:rPr>
              <a:t>20% צורך </a:t>
            </a:r>
            <a:r>
              <a:rPr lang="he-IL" sz="2400" dirty="0">
                <a:solidFill>
                  <a:srgbClr val="002060"/>
                </a:solidFill>
              </a:rPr>
              <a:t>וערך מוסף</a:t>
            </a:r>
          </a:p>
          <a:p>
            <a:pPr marL="228600" lvl="0" indent="-228600">
              <a:lnSpc>
                <a:spcPct val="90000"/>
              </a:lnSpc>
              <a:spcBef>
                <a:spcPts val="1000"/>
              </a:spcBef>
              <a:buFont typeface="Arial" panose="020B0604020202020204" pitchFamily="34" charset="0"/>
              <a:buChar char="•"/>
            </a:pPr>
            <a:r>
              <a:rPr lang="he-IL" sz="2400" dirty="0" smtClean="0">
                <a:solidFill>
                  <a:srgbClr val="002060"/>
                </a:solidFill>
              </a:rPr>
              <a:t>20% היתכנות</a:t>
            </a:r>
            <a:endParaRPr lang="he-IL" sz="2400" dirty="0">
              <a:solidFill>
                <a:srgbClr val="002060"/>
              </a:solidFill>
            </a:endParaRPr>
          </a:p>
          <a:p>
            <a:pPr marL="228600" lvl="0" indent="-228600">
              <a:lnSpc>
                <a:spcPct val="90000"/>
              </a:lnSpc>
              <a:spcBef>
                <a:spcPts val="1000"/>
              </a:spcBef>
              <a:buFont typeface="Arial" panose="020B0604020202020204" pitchFamily="34" charset="0"/>
              <a:buChar char="•"/>
            </a:pPr>
            <a:r>
              <a:rPr lang="he-IL" sz="2400" dirty="0" smtClean="0">
                <a:solidFill>
                  <a:srgbClr val="002060"/>
                </a:solidFill>
              </a:rPr>
              <a:t>45% איכות </a:t>
            </a:r>
            <a:r>
              <a:rPr lang="he-IL" sz="2400" dirty="0">
                <a:solidFill>
                  <a:srgbClr val="002060"/>
                </a:solidFill>
              </a:rPr>
              <a:t>הארגון</a:t>
            </a:r>
          </a:p>
          <a:p>
            <a:pPr marL="228600" lvl="0" indent="-228600">
              <a:lnSpc>
                <a:spcPct val="90000"/>
              </a:lnSpc>
              <a:spcBef>
                <a:spcPts val="1000"/>
              </a:spcBef>
              <a:buFont typeface="Arial" panose="020B0604020202020204" pitchFamily="34" charset="0"/>
              <a:buChar char="•"/>
            </a:pPr>
            <a:r>
              <a:rPr lang="he-IL" sz="2400" dirty="0" smtClean="0">
                <a:solidFill>
                  <a:srgbClr val="002060"/>
                </a:solidFill>
              </a:rPr>
              <a:t>15% מאפיינים </a:t>
            </a:r>
            <a:r>
              <a:rPr lang="he-IL" sz="2400" dirty="0">
                <a:solidFill>
                  <a:srgbClr val="002060"/>
                </a:solidFill>
              </a:rPr>
              <a:t>נוספים (?)</a:t>
            </a:r>
          </a:p>
        </p:txBody>
      </p:sp>
      <p:sp>
        <p:nvSpPr>
          <p:cNvPr id="7" name="מלבן 6"/>
          <p:cNvSpPr/>
          <p:nvPr/>
        </p:nvSpPr>
        <p:spPr>
          <a:xfrm>
            <a:off x="1463039" y="2183221"/>
            <a:ext cx="5076305" cy="2194447"/>
          </a:xfrm>
          <a:prstGeom prst="rect">
            <a:avLst/>
          </a:prstGeom>
        </p:spPr>
        <p:txBody>
          <a:bodyPr wrap="square">
            <a:spAutoFit/>
          </a:bodyPr>
          <a:lstStyle/>
          <a:p>
            <a:pPr lvl="0">
              <a:lnSpc>
                <a:spcPct val="90000"/>
              </a:lnSpc>
              <a:spcBef>
                <a:spcPts val="1000"/>
              </a:spcBef>
            </a:pPr>
            <a:r>
              <a:rPr lang="he-IL" sz="2800" b="1" dirty="0">
                <a:solidFill>
                  <a:srgbClr val="002060"/>
                </a:solidFill>
              </a:rPr>
              <a:t>העדפות 20%</a:t>
            </a:r>
          </a:p>
          <a:p>
            <a:pPr marL="228600" lvl="0" indent="-228600">
              <a:lnSpc>
                <a:spcPct val="90000"/>
              </a:lnSpc>
              <a:spcBef>
                <a:spcPts val="1000"/>
              </a:spcBef>
              <a:buFont typeface="Arial" panose="020B0604020202020204" pitchFamily="34" charset="0"/>
              <a:buChar char="•"/>
            </a:pPr>
            <a:endParaRPr lang="he-IL" sz="2400" dirty="0">
              <a:solidFill>
                <a:srgbClr val="002060"/>
              </a:solidFill>
            </a:endParaRPr>
          </a:p>
          <a:p>
            <a:pPr marL="342900" lvl="0" indent="-342900">
              <a:lnSpc>
                <a:spcPct val="90000"/>
              </a:lnSpc>
              <a:spcBef>
                <a:spcPts val="1000"/>
              </a:spcBef>
              <a:buFont typeface="Arial" panose="020B0604020202020204" pitchFamily="34" charset="0"/>
              <a:buChar char="•"/>
            </a:pPr>
            <a:r>
              <a:rPr lang="he-IL" sz="2400" dirty="0">
                <a:solidFill>
                  <a:srgbClr val="002060"/>
                </a:solidFill>
              </a:rPr>
              <a:t> </a:t>
            </a:r>
            <a:r>
              <a:rPr lang="he-IL" sz="2400" dirty="0" smtClean="0">
                <a:solidFill>
                  <a:srgbClr val="002060"/>
                </a:solidFill>
              </a:rPr>
              <a:t>10% מתן </a:t>
            </a:r>
            <a:r>
              <a:rPr lang="he-IL" sz="2400" dirty="0">
                <a:solidFill>
                  <a:srgbClr val="002060"/>
                </a:solidFill>
              </a:rPr>
              <a:t>מענה בפריסה ארצית או אזורית </a:t>
            </a:r>
          </a:p>
          <a:p>
            <a:pPr marL="342900" lvl="0" indent="-342900">
              <a:lnSpc>
                <a:spcPct val="90000"/>
              </a:lnSpc>
              <a:spcBef>
                <a:spcPts val="1000"/>
              </a:spcBef>
              <a:buFont typeface="Arial" panose="020B0604020202020204" pitchFamily="34" charset="0"/>
              <a:buChar char="•"/>
            </a:pPr>
            <a:r>
              <a:rPr lang="he-IL" sz="2400" dirty="0" smtClean="0">
                <a:solidFill>
                  <a:srgbClr val="002060"/>
                </a:solidFill>
              </a:rPr>
              <a:t>5% ארגון </a:t>
            </a:r>
            <a:r>
              <a:rPr lang="he-IL" sz="2400" dirty="0">
                <a:solidFill>
                  <a:srgbClr val="002060"/>
                </a:solidFill>
              </a:rPr>
              <a:t>שלא קיבל סיוע בעבר</a:t>
            </a:r>
          </a:p>
        </p:txBody>
      </p:sp>
      <p:pic>
        <p:nvPicPr>
          <p:cNvPr id="8" name="תמונה 7"/>
          <p:cNvPicPr>
            <a:picLocks noChangeAspect="1"/>
          </p:cNvPicPr>
          <p:nvPr/>
        </p:nvPicPr>
        <p:blipFill>
          <a:blip r:embed="rId3"/>
          <a:stretch>
            <a:fillRect/>
          </a:stretch>
        </p:blipFill>
        <p:spPr>
          <a:xfrm>
            <a:off x="555710" y="473478"/>
            <a:ext cx="1091279" cy="1024217"/>
          </a:xfrm>
          <a:prstGeom prst="rect">
            <a:avLst/>
          </a:prstGeom>
        </p:spPr>
      </p:pic>
      <p:sp>
        <p:nvSpPr>
          <p:cNvPr id="3" name="מלבן 2"/>
          <p:cNvSpPr/>
          <p:nvPr/>
        </p:nvSpPr>
        <p:spPr>
          <a:xfrm>
            <a:off x="3857106" y="5063195"/>
            <a:ext cx="6916190" cy="1520485"/>
          </a:xfrm>
          <a:prstGeom prst="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he-IL"/>
          </a:p>
        </p:txBody>
      </p:sp>
      <p:sp>
        <p:nvSpPr>
          <p:cNvPr id="4" name="מלבן 3"/>
          <p:cNvSpPr/>
          <p:nvPr/>
        </p:nvSpPr>
        <p:spPr>
          <a:xfrm>
            <a:off x="3857105" y="5063195"/>
            <a:ext cx="6916190" cy="1520485"/>
          </a:xfrm>
          <a:prstGeom prst="rect">
            <a:avLst/>
          </a:prstGeom>
          <a:noFill/>
        </p:spPr>
        <p:style>
          <a:lnRef idx="2">
            <a:schemeClr val="accent4"/>
          </a:lnRef>
          <a:fillRef idx="1">
            <a:schemeClr val="lt1"/>
          </a:fillRef>
          <a:effectRef idx="0">
            <a:schemeClr val="accent4"/>
          </a:effectRef>
          <a:fontRef idx="minor">
            <a:schemeClr val="dk1"/>
          </a:fontRef>
        </p:style>
        <p:txBody>
          <a:bodyPr rtlCol="1" anchor="ctr"/>
          <a:lstStyle/>
          <a:p>
            <a:pPr algn="ctr"/>
            <a:endParaRPr lang="he-IL"/>
          </a:p>
        </p:txBody>
      </p:sp>
      <p:sp>
        <p:nvSpPr>
          <p:cNvPr id="5" name="TextBox 4"/>
          <p:cNvSpPr txBox="1"/>
          <p:nvPr/>
        </p:nvSpPr>
        <p:spPr>
          <a:xfrm>
            <a:off x="4064924" y="5212080"/>
            <a:ext cx="6492240" cy="1015663"/>
          </a:xfrm>
          <a:prstGeom prst="rect">
            <a:avLst/>
          </a:prstGeom>
          <a:noFill/>
        </p:spPr>
        <p:txBody>
          <a:bodyPr wrap="square" rtlCol="1">
            <a:spAutoFit/>
          </a:bodyPr>
          <a:lstStyle/>
          <a:p>
            <a:r>
              <a:rPr lang="he-IL" sz="2000" dirty="0">
                <a:solidFill>
                  <a:srgbClr val="002060"/>
                </a:solidFill>
              </a:rPr>
              <a:t>כל מדד/העדפה הינו בעל משקל באחוזים</a:t>
            </a:r>
          </a:p>
          <a:p>
            <a:r>
              <a:rPr lang="he-IL" sz="2000" dirty="0">
                <a:solidFill>
                  <a:srgbClr val="002060"/>
                </a:solidFill>
              </a:rPr>
              <a:t>כל מדד/העדפה ינוקדו לפי סולם ערכים של 1 עד 5</a:t>
            </a:r>
          </a:p>
          <a:p>
            <a:r>
              <a:rPr lang="he-IL" sz="2000" dirty="0">
                <a:solidFill>
                  <a:srgbClr val="002060"/>
                </a:solidFill>
              </a:rPr>
              <a:t>ציון מעבר בשלב בחינת מדדי האיכות הינו 3</a:t>
            </a:r>
          </a:p>
        </p:txBody>
      </p:sp>
    </p:spTree>
    <p:extLst>
      <p:ext uri="{BB962C8B-B14F-4D97-AF65-F5344CB8AC3E}">
        <p14:creationId xmlns:p14="http://schemas.microsoft.com/office/powerpoint/2010/main" val="371109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Arc 25">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8" name="תמונה 7"/>
          <p:cNvPicPr>
            <a:picLocks noChangeAspect="1"/>
          </p:cNvPicPr>
          <p:nvPr/>
        </p:nvPicPr>
        <p:blipFill>
          <a:blip r:embed="rId3"/>
          <a:stretch>
            <a:fillRect/>
          </a:stretch>
        </p:blipFill>
        <p:spPr>
          <a:xfrm>
            <a:off x="555710" y="473478"/>
            <a:ext cx="1091279" cy="1024217"/>
          </a:xfrm>
          <a:prstGeom prst="rect">
            <a:avLst/>
          </a:prstGeom>
        </p:spPr>
      </p:pic>
      <p:sp>
        <p:nvSpPr>
          <p:cNvPr id="5" name="Title 1">
            <a:extLst>
              <a:ext uri="{FF2B5EF4-FFF2-40B4-BE49-F238E27FC236}">
                <a16:creationId xmlns:a16="http://schemas.microsoft.com/office/drawing/2014/main" id="{DE6E83E1-46C4-FE20-06C6-FED4AB7B815D}"/>
              </a:ext>
            </a:extLst>
          </p:cNvPr>
          <p:cNvSpPr>
            <a:spLocks noGrp="1"/>
          </p:cNvSpPr>
          <p:nvPr>
            <p:ph type="title"/>
          </p:nvPr>
        </p:nvSpPr>
        <p:spPr>
          <a:xfrm>
            <a:off x="1829336" y="1557577"/>
            <a:ext cx="8718406" cy="682000"/>
          </a:xfrm>
        </p:spPr>
        <p:txBody>
          <a:bodyPr>
            <a:noAutofit/>
          </a:bodyPr>
          <a:lstStyle/>
          <a:p>
            <a:pPr algn="ctr"/>
            <a:r>
              <a:rPr lang="he-IL" sz="2400" dirty="0">
                <a:solidFill>
                  <a:srgbClr val="002060"/>
                </a:solidFill>
                <a:latin typeface="+mn-lt"/>
                <a:cs typeface="+mn-cs"/>
              </a:rPr>
              <a:t>רף הסיוע המקסימאלי פרוגרסיבי, תלוי בסוג הארגון </a:t>
            </a:r>
            <a:endParaRPr lang="en-US" dirty="0">
              <a:cs typeface="+mn-cs"/>
            </a:endParaRPr>
          </a:p>
        </p:txBody>
      </p:sp>
      <p:grpSp>
        <p:nvGrpSpPr>
          <p:cNvPr id="10" name="Group 24">
            <a:extLst>
              <a:ext uri="{FF2B5EF4-FFF2-40B4-BE49-F238E27FC236}">
                <a16:creationId xmlns:a16="http://schemas.microsoft.com/office/drawing/2014/main" id="{30DD0E56-5BCD-4800-BBF3-B378C45A349A}"/>
              </a:ext>
            </a:extLst>
          </p:cNvPr>
          <p:cNvGrpSpPr/>
          <p:nvPr/>
        </p:nvGrpSpPr>
        <p:grpSpPr>
          <a:xfrm>
            <a:off x="1510874" y="2359317"/>
            <a:ext cx="9803575" cy="3630799"/>
            <a:chOff x="2336599" y="1944637"/>
            <a:chExt cx="6286237" cy="2355560"/>
          </a:xfrm>
        </p:grpSpPr>
        <p:pic>
          <p:nvPicPr>
            <p:cNvPr id="12" name="Graphic 3">
              <a:extLst>
                <a:ext uri="{FF2B5EF4-FFF2-40B4-BE49-F238E27FC236}">
                  <a16:creationId xmlns:a16="http://schemas.microsoft.com/office/drawing/2014/main" id="{622C5ACF-F949-0D36-EB65-89D92F929AD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5855239" y="1944638"/>
              <a:ext cx="1482847" cy="1843840"/>
            </a:xfrm>
            <a:prstGeom prst="rect">
              <a:avLst/>
            </a:prstGeom>
          </p:spPr>
        </p:pic>
        <p:pic>
          <p:nvPicPr>
            <p:cNvPr id="13" name="Graphic 4">
              <a:extLst>
                <a:ext uri="{FF2B5EF4-FFF2-40B4-BE49-F238E27FC236}">
                  <a16:creationId xmlns:a16="http://schemas.microsoft.com/office/drawing/2014/main" id="{D470BD91-0407-B18D-CFD1-1FD2AFBB540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2979634" y="1944637"/>
              <a:ext cx="1482847" cy="1843840"/>
            </a:xfrm>
            <a:prstGeom prst="rect">
              <a:avLst/>
            </a:prstGeom>
          </p:spPr>
        </p:pic>
        <p:sp>
          <p:nvSpPr>
            <p:cNvPr id="14" name="TextBox 10">
              <a:extLst>
                <a:ext uri="{FF2B5EF4-FFF2-40B4-BE49-F238E27FC236}">
                  <a16:creationId xmlns:a16="http://schemas.microsoft.com/office/drawing/2014/main" id="{ADC50C47-3FF5-3A03-A07F-661C4ADEAFDB}"/>
                </a:ext>
              </a:extLst>
            </p:cNvPr>
            <p:cNvSpPr txBox="1"/>
            <p:nvPr/>
          </p:nvSpPr>
          <p:spPr>
            <a:xfrm>
              <a:off x="5796716" y="4027347"/>
              <a:ext cx="1757873" cy="272850"/>
            </a:xfrm>
            <a:prstGeom prst="rect">
              <a:avLst/>
            </a:prstGeom>
            <a:noFill/>
          </p:spPr>
          <p:txBody>
            <a:bodyPr wrap="none" rtlCol="0">
              <a:spAutoFit/>
            </a:bodyPr>
            <a:lstStyle/>
            <a:p>
              <a:pPr algn="ctr" rtl="1"/>
              <a:r>
                <a:rPr lang="he-IL" sz="2133" b="1" dirty="0">
                  <a:solidFill>
                    <a:srgbClr val="002060"/>
                  </a:solidFill>
                  <a:latin typeface="Calibri" panose="020F0502020204030204" pitchFamily="34" charset="0"/>
                </a:rPr>
                <a:t>כל ארגון שאינו עסקי</a:t>
              </a:r>
              <a:endParaRPr lang="en-US" sz="2133" b="1" dirty="0">
                <a:solidFill>
                  <a:srgbClr val="002060"/>
                </a:solidFill>
                <a:latin typeface="Calibri" panose="020F0502020204030204" pitchFamily="34" charset="0"/>
              </a:endParaRPr>
            </a:p>
          </p:txBody>
        </p:sp>
        <p:sp>
          <p:nvSpPr>
            <p:cNvPr id="15" name="TextBox 11">
              <a:extLst>
                <a:ext uri="{FF2B5EF4-FFF2-40B4-BE49-F238E27FC236}">
                  <a16:creationId xmlns:a16="http://schemas.microsoft.com/office/drawing/2014/main" id="{2F466AEC-3FB7-6DFD-9F0F-8CE74F9496D2}"/>
                </a:ext>
              </a:extLst>
            </p:cNvPr>
            <p:cNvSpPr txBox="1"/>
            <p:nvPr/>
          </p:nvSpPr>
          <p:spPr>
            <a:xfrm>
              <a:off x="7161153" y="2366036"/>
              <a:ext cx="955522" cy="272850"/>
            </a:xfrm>
            <a:prstGeom prst="rect">
              <a:avLst/>
            </a:prstGeom>
            <a:noFill/>
          </p:spPr>
          <p:txBody>
            <a:bodyPr wrap="square" rtlCol="0">
              <a:spAutoFit/>
            </a:bodyPr>
            <a:lstStyle/>
            <a:p>
              <a:pPr algn="r"/>
              <a:r>
                <a:rPr lang="he-IL" sz="2133" dirty="0">
                  <a:latin typeface="Calibri" panose="020F0502020204030204" pitchFamily="34" charset="0"/>
                  <a:cs typeface="Calibri" panose="020F0502020204030204" pitchFamily="34" charset="0"/>
                </a:rPr>
                <a:t> </a:t>
              </a:r>
              <a:endParaRPr lang="en-US" sz="2133" dirty="0">
                <a:latin typeface="Calibri" panose="020F0502020204030204" pitchFamily="34" charset="0"/>
                <a:cs typeface="Calibri" panose="020F0502020204030204" pitchFamily="34" charset="0"/>
              </a:endParaRPr>
            </a:p>
          </p:txBody>
        </p:sp>
        <p:sp>
          <p:nvSpPr>
            <p:cNvPr id="16" name="TextBox 12">
              <a:extLst>
                <a:ext uri="{FF2B5EF4-FFF2-40B4-BE49-F238E27FC236}">
                  <a16:creationId xmlns:a16="http://schemas.microsoft.com/office/drawing/2014/main" id="{C41337F1-C3F4-D913-FB93-DE317B63967E}"/>
                </a:ext>
              </a:extLst>
            </p:cNvPr>
            <p:cNvSpPr txBox="1"/>
            <p:nvPr/>
          </p:nvSpPr>
          <p:spPr>
            <a:xfrm>
              <a:off x="7860522" y="2965400"/>
              <a:ext cx="729997" cy="485922"/>
            </a:xfrm>
            <a:prstGeom prst="rect">
              <a:avLst/>
            </a:prstGeom>
            <a:noFill/>
          </p:spPr>
          <p:txBody>
            <a:bodyPr wrap="none" rtlCol="0">
              <a:spAutoFit/>
            </a:bodyPr>
            <a:lstStyle/>
            <a:p>
              <a:r>
                <a:rPr lang="en-US" sz="4267" b="1" dirty="0">
                  <a:solidFill>
                    <a:schemeClr val="bg1"/>
                  </a:solidFill>
                  <a:latin typeface="Calibri" panose="020F0502020204030204" pitchFamily="34" charset="0"/>
                  <a:cs typeface="Calibri" panose="020F0502020204030204" pitchFamily="34" charset="0"/>
                </a:rPr>
                <a:t>90%</a:t>
              </a:r>
            </a:p>
          </p:txBody>
        </p:sp>
        <p:sp>
          <p:nvSpPr>
            <p:cNvPr id="17" name="Rectangle 13">
              <a:extLst>
                <a:ext uri="{FF2B5EF4-FFF2-40B4-BE49-F238E27FC236}">
                  <a16:creationId xmlns:a16="http://schemas.microsoft.com/office/drawing/2014/main" id="{88AAEAFA-2E4D-8FE9-EA0F-0C01587717BE}"/>
                </a:ext>
              </a:extLst>
            </p:cNvPr>
            <p:cNvSpPr/>
            <p:nvPr/>
          </p:nvSpPr>
          <p:spPr>
            <a:xfrm>
              <a:off x="7593387" y="3390374"/>
              <a:ext cx="1029449" cy="326055"/>
            </a:xfrm>
            <a:prstGeom prst="rect">
              <a:avLst/>
            </a:prstGeom>
            <a:noFill/>
          </p:spPr>
          <p:txBody>
            <a:bodyPr wrap="square" rtlCol="0">
              <a:spAutoFit/>
            </a:bodyPr>
            <a:lstStyle/>
            <a:p>
              <a:pPr algn="r"/>
              <a:r>
                <a:rPr lang="he-IL" sz="1333" b="1" dirty="0">
                  <a:solidFill>
                    <a:schemeClr val="bg1"/>
                  </a:solidFill>
                  <a:latin typeface="Calibri" panose="020F0502020204030204" pitchFamily="34" charset="0"/>
                </a:rPr>
                <a:t>מעלות הפרויקט, </a:t>
              </a:r>
              <a:endParaRPr lang="en-US" sz="1333" b="1" dirty="0">
                <a:solidFill>
                  <a:schemeClr val="bg1"/>
                </a:solidFill>
                <a:latin typeface="Calibri" panose="020F0502020204030204" pitchFamily="34" charset="0"/>
              </a:endParaRPr>
            </a:p>
            <a:p>
              <a:pPr algn="r"/>
              <a:r>
                <a:rPr lang="he-IL" sz="1333" b="1" dirty="0">
                  <a:solidFill>
                    <a:schemeClr val="bg1"/>
                  </a:solidFill>
                  <a:latin typeface="Calibri" panose="020F0502020204030204" pitchFamily="34" charset="0"/>
                </a:rPr>
                <a:t>לפי הנמוך מבניהם</a:t>
              </a:r>
              <a:endParaRPr lang="en-US" sz="1333" b="1" dirty="0">
                <a:solidFill>
                  <a:schemeClr val="bg1"/>
                </a:solidFill>
                <a:latin typeface="Calibri" panose="020F0502020204030204" pitchFamily="34" charset="0"/>
              </a:endParaRPr>
            </a:p>
          </p:txBody>
        </p:sp>
        <p:sp>
          <p:nvSpPr>
            <p:cNvPr id="18" name="TextBox 15">
              <a:extLst>
                <a:ext uri="{FF2B5EF4-FFF2-40B4-BE49-F238E27FC236}">
                  <a16:creationId xmlns:a16="http://schemas.microsoft.com/office/drawing/2014/main" id="{EAB924C6-8331-4B7A-E173-E9A7760FA5EF}"/>
                </a:ext>
              </a:extLst>
            </p:cNvPr>
            <p:cNvSpPr txBox="1"/>
            <p:nvPr/>
          </p:nvSpPr>
          <p:spPr>
            <a:xfrm>
              <a:off x="3240853" y="3968063"/>
              <a:ext cx="906792" cy="239612"/>
            </a:xfrm>
            <a:prstGeom prst="rect">
              <a:avLst/>
            </a:prstGeom>
            <a:noFill/>
          </p:spPr>
          <p:txBody>
            <a:bodyPr wrap="none" rtlCol="0">
              <a:spAutoFit/>
            </a:bodyPr>
            <a:lstStyle/>
            <a:p>
              <a:pPr algn="r" rtl="1"/>
              <a:r>
                <a:rPr lang="he-IL" b="1" dirty="0">
                  <a:solidFill>
                    <a:srgbClr val="002060"/>
                  </a:solidFill>
                  <a:latin typeface="Calibri" panose="020F0502020204030204" pitchFamily="34" charset="0"/>
                </a:rPr>
                <a:t>ארגון עסקי </a:t>
              </a:r>
              <a:endParaRPr lang="en-US" b="1" dirty="0">
                <a:solidFill>
                  <a:srgbClr val="002060"/>
                </a:solidFill>
                <a:latin typeface="Calibri" panose="020F0502020204030204" pitchFamily="34" charset="0"/>
              </a:endParaRPr>
            </a:p>
          </p:txBody>
        </p:sp>
        <p:sp>
          <p:nvSpPr>
            <p:cNvPr id="19" name="TextBox 16">
              <a:extLst>
                <a:ext uri="{FF2B5EF4-FFF2-40B4-BE49-F238E27FC236}">
                  <a16:creationId xmlns:a16="http://schemas.microsoft.com/office/drawing/2014/main" id="{25FA8860-BCAE-759E-1F39-F9540078D48A}"/>
                </a:ext>
              </a:extLst>
            </p:cNvPr>
            <p:cNvSpPr txBox="1"/>
            <p:nvPr/>
          </p:nvSpPr>
          <p:spPr>
            <a:xfrm>
              <a:off x="4486025" y="2366036"/>
              <a:ext cx="1266508" cy="299515"/>
            </a:xfrm>
            <a:prstGeom prst="rect">
              <a:avLst/>
            </a:prstGeom>
            <a:noFill/>
          </p:spPr>
          <p:txBody>
            <a:bodyPr wrap="square" rtlCol="0">
              <a:spAutoFit/>
            </a:bodyPr>
            <a:lstStyle/>
            <a:p>
              <a:pPr algn="r"/>
              <a:r>
                <a:rPr lang="he-IL" sz="2400" dirty="0">
                  <a:solidFill>
                    <a:srgbClr val="002060"/>
                  </a:solidFill>
                  <a:latin typeface="Calibri" panose="020F0502020204030204" pitchFamily="34" charset="0"/>
                  <a:cs typeface="Calibri" panose="020F0502020204030204" pitchFamily="34" charset="0"/>
                </a:rPr>
                <a:t> </a:t>
              </a:r>
              <a:endParaRPr lang="en-US" sz="2400" dirty="0">
                <a:solidFill>
                  <a:srgbClr val="002060"/>
                </a:solidFill>
                <a:latin typeface="Calibri" panose="020F0502020204030204" pitchFamily="34" charset="0"/>
                <a:cs typeface="Calibri" panose="020F0502020204030204" pitchFamily="34" charset="0"/>
              </a:endParaRPr>
            </a:p>
          </p:txBody>
        </p:sp>
        <p:sp>
          <p:nvSpPr>
            <p:cNvPr id="20" name="TextBox 17">
              <a:extLst>
                <a:ext uri="{FF2B5EF4-FFF2-40B4-BE49-F238E27FC236}">
                  <a16:creationId xmlns:a16="http://schemas.microsoft.com/office/drawing/2014/main" id="{896CEE63-B995-33E3-442F-00A551A8A59A}"/>
                </a:ext>
              </a:extLst>
            </p:cNvPr>
            <p:cNvSpPr txBox="1"/>
            <p:nvPr/>
          </p:nvSpPr>
          <p:spPr>
            <a:xfrm>
              <a:off x="6259249" y="2789937"/>
              <a:ext cx="729997" cy="485922"/>
            </a:xfrm>
            <a:prstGeom prst="rect">
              <a:avLst/>
            </a:prstGeom>
            <a:noFill/>
          </p:spPr>
          <p:txBody>
            <a:bodyPr wrap="none" rtlCol="0">
              <a:spAutoFit/>
            </a:bodyPr>
            <a:lstStyle/>
            <a:p>
              <a:r>
                <a:rPr lang="en-US" sz="4267" b="1" dirty="0" smtClean="0">
                  <a:solidFill>
                    <a:schemeClr val="bg1"/>
                  </a:solidFill>
                  <a:latin typeface="Calibri" panose="020F0502020204030204" pitchFamily="34" charset="0"/>
                  <a:cs typeface="Calibri" panose="020F0502020204030204" pitchFamily="34" charset="0"/>
                </a:rPr>
                <a:t>90</a:t>
              </a:r>
              <a:r>
                <a:rPr lang="en-US" sz="4267" b="1" dirty="0">
                  <a:solidFill>
                    <a:schemeClr val="bg1"/>
                  </a:solidFill>
                  <a:latin typeface="Calibri" panose="020F0502020204030204" pitchFamily="34" charset="0"/>
                  <a:cs typeface="Calibri" panose="020F0502020204030204" pitchFamily="34" charset="0"/>
                </a:rPr>
                <a:t>%</a:t>
              </a:r>
            </a:p>
          </p:txBody>
        </p:sp>
        <p:sp>
          <p:nvSpPr>
            <p:cNvPr id="21" name="Rectangle 18">
              <a:extLst>
                <a:ext uri="{FF2B5EF4-FFF2-40B4-BE49-F238E27FC236}">
                  <a16:creationId xmlns:a16="http://schemas.microsoft.com/office/drawing/2014/main" id="{C6182649-B5E2-85C1-BD1B-6014E257AFC5}"/>
                </a:ext>
              </a:extLst>
            </p:cNvPr>
            <p:cNvSpPr/>
            <p:nvPr/>
          </p:nvSpPr>
          <p:spPr>
            <a:xfrm>
              <a:off x="6081938" y="3265849"/>
              <a:ext cx="1029449" cy="326055"/>
            </a:xfrm>
            <a:prstGeom prst="rect">
              <a:avLst/>
            </a:prstGeom>
            <a:noFill/>
          </p:spPr>
          <p:txBody>
            <a:bodyPr wrap="square" rtlCol="0">
              <a:spAutoFit/>
            </a:bodyPr>
            <a:lstStyle/>
            <a:p>
              <a:pPr algn="r"/>
              <a:r>
                <a:rPr lang="he-IL" sz="1333" b="1" dirty="0" smtClean="0">
                  <a:solidFill>
                    <a:schemeClr val="bg1"/>
                  </a:solidFill>
                  <a:latin typeface="Calibri" panose="020F0502020204030204" pitchFamily="34" charset="0"/>
                </a:rPr>
                <a:t>מעלות </a:t>
              </a:r>
              <a:r>
                <a:rPr lang="he-IL" sz="1333" b="1" dirty="0">
                  <a:solidFill>
                    <a:schemeClr val="bg1"/>
                  </a:solidFill>
                  <a:latin typeface="Calibri" panose="020F0502020204030204" pitchFamily="34" charset="0"/>
                </a:rPr>
                <a:t>הפרויקט, </a:t>
              </a:r>
              <a:endParaRPr lang="en-US" sz="1333" b="1" dirty="0">
                <a:solidFill>
                  <a:schemeClr val="bg1"/>
                </a:solidFill>
                <a:latin typeface="Calibri" panose="020F0502020204030204" pitchFamily="34" charset="0"/>
              </a:endParaRPr>
            </a:p>
            <a:p>
              <a:pPr algn="r"/>
              <a:r>
                <a:rPr lang="he-IL" sz="1333" b="1" dirty="0">
                  <a:solidFill>
                    <a:schemeClr val="bg1"/>
                  </a:solidFill>
                  <a:latin typeface="Calibri" panose="020F0502020204030204" pitchFamily="34" charset="0"/>
                </a:rPr>
                <a:t>לפי הנמוך מבניהם</a:t>
              </a:r>
              <a:endParaRPr lang="en-US" sz="1333" b="1" dirty="0">
                <a:solidFill>
                  <a:schemeClr val="bg1"/>
                </a:solidFill>
                <a:latin typeface="Calibri" panose="020F0502020204030204" pitchFamily="34" charset="0"/>
              </a:endParaRPr>
            </a:p>
          </p:txBody>
        </p:sp>
        <p:sp>
          <p:nvSpPr>
            <p:cNvPr id="25" name="TextBox 21">
              <a:extLst>
                <a:ext uri="{FF2B5EF4-FFF2-40B4-BE49-F238E27FC236}">
                  <a16:creationId xmlns:a16="http://schemas.microsoft.com/office/drawing/2014/main" id="{41831F52-31B0-C6D5-F951-F1A9A4A4EE15}"/>
                </a:ext>
              </a:extLst>
            </p:cNvPr>
            <p:cNvSpPr txBox="1"/>
            <p:nvPr/>
          </p:nvSpPr>
          <p:spPr>
            <a:xfrm>
              <a:off x="2336599" y="2373806"/>
              <a:ext cx="871145" cy="272850"/>
            </a:xfrm>
            <a:prstGeom prst="rect">
              <a:avLst/>
            </a:prstGeom>
            <a:noFill/>
          </p:spPr>
          <p:txBody>
            <a:bodyPr wrap="square" rtlCol="0">
              <a:spAutoFit/>
            </a:bodyPr>
            <a:lstStyle/>
            <a:p>
              <a:pPr algn="r"/>
              <a:endParaRPr lang="en-US" sz="2133" dirty="0">
                <a:latin typeface="Calibri" panose="020F0502020204030204" pitchFamily="34" charset="0"/>
                <a:cs typeface="Calibri" panose="020F0502020204030204" pitchFamily="34" charset="0"/>
              </a:endParaRPr>
            </a:p>
          </p:txBody>
        </p:sp>
        <p:sp>
          <p:nvSpPr>
            <p:cNvPr id="27" name="TextBox 22">
              <a:extLst>
                <a:ext uri="{FF2B5EF4-FFF2-40B4-BE49-F238E27FC236}">
                  <a16:creationId xmlns:a16="http://schemas.microsoft.com/office/drawing/2014/main" id="{49C9B67B-32D9-8CF6-6628-7ED5CEF1615F}"/>
                </a:ext>
              </a:extLst>
            </p:cNvPr>
            <p:cNvSpPr txBox="1"/>
            <p:nvPr/>
          </p:nvSpPr>
          <p:spPr>
            <a:xfrm>
              <a:off x="3395446" y="2812535"/>
              <a:ext cx="729997" cy="485922"/>
            </a:xfrm>
            <a:prstGeom prst="rect">
              <a:avLst/>
            </a:prstGeom>
            <a:noFill/>
          </p:spPr>
          <p:txBody>
            <a:bodyPr wrap="none" rtlCol="0">
              <a:spAutoFit/>
            </a:bodyPr>
            <a:lstStyle/>
            <a:p>
              <a:r>
                <a:rPr lang="en-US" sz="4267" b="1" dirty="0" smtClean="0">
                  <a:solidFill>
                    <a:schemeClr val="bg1"/>
                  </a:solidFill>
                  <a:latin typeface="Calibri" panose="020F0502020204030204" pitchFamily="34" charset="0"/>
                  <a:cs typeface="Calibri" panose="020F0502020204030204" pitchFamily="34" charset="0"/>
                </a:rPr>
                <a:t>70</a:t>
              </a:r>
              <a:r>
                <a:rPr lang="en-US" sz="4267" b="1" dirty="0">
                  <a:solidFill>
                    <a:schemeClr val="bg1"/>
                  </a:solidFill>
                  <a:latin typeface="Calibri" panose="020F0502020204030204" pitchFamily="34" charset="0"/>
                  <a:cs typeface="Calibri" panose="020F0502020204030204" pitchFamily="34" charset="0"/>
                </a:rPr>
                <a:t>%</a:t>
              </a:r>
            </a:p>
          </p:txBody>
        </p:sp>
        <p:sp>
          <p:nvSpPr>
            <p:cNvPr id="28" name="Rectangle 23">
              <a:extLst>
                <a:ext uri="{FF2B5EF4-FFF2-40B4-BE49-F238E27FC236}">
                  <a16:creationId xmlns:a16="http://schemas.microsoft.com/office/drawing/2014/main" id="{455EACA4-59D3-BB6F-558B-3FBEF3E7A4F4}"/>
                </a:ext>
              </a:extLst>
            </p:cNvPr>
            <p:cNvSpPr/>
            <p:nvPr/>
          </p:nvSpPr>
          <p:spPr>
            <a:xfrm>
              <a:off x="3179525" y="3237077"/>
              <a:ext cx="1029449" cy="326055"/>
            </a:xfrm>
            <a:prstGeom prst="rect">
              <a:avLst/>
            </a:prstGeom>
            <a:noFill/>
          </p:spPr>
          <p:txBody>
            <a:bodyPr wrap="square" rtlCol="0">
              <a:spAutoFit/>
            </a:bodyPr>
            <a:lstStyle/>
            <a:p>
              <a:pPr algn="r"/>
              <a:r>
                <a:rPr lang="he-IL" sz="1333" b="1" dirty="0">
                  <a:solidFill>
                    <a:schemeClr val="bg1"/>
                  </a:solidFill>
                  <a:latin typeface="Calibri" panose="020F0502020204030204" pitchFamily="34" charset="0"/>
                </a:rPr>
                <a:t>מעלות הפרויקט, </a:t>
              </a:r>
              <a:endParaRPr lang="en-US" sz="1333" b="1" dirty="0">
                <a:solidFill>
                  <a:schemeClr val="bg1"/>
                </a:solidFill>
                <a:latin typeface="Calibri" panose="020F0502020204030204" pitchFamily="34" charset="0"/>
              </a:endParaRPr>
            </a:p>
            <a:p>
              <a:pPr algn="r"/>
              <a:r>
                <a:rPr lang="he-IL" sz="1333" b="1" dirty="0">
                  <a:solidFill>
                    <a:schemeClr val="bg1"/>
                  </a:solidFill>
                  <a:latin typeface="Calibri" panose="020F0502020204030204" pitchFamily="34" charset="0"/>
                </a:rPr>
                <a:t>לפי הנמוך מבניהם</a:t>
              </a:r>
              <a:endParaRPr lang="en-US" sz="1333" b="1" dirty="0">
                <a:solidFill>
                  <a:schemeClr val="bg1"/>
                </a:solidFill>
                <a:latin typeface="Calibri" panose="020F0502020204030204" pitchFamily="34" charset="0"/>
              </a:endParaRPr>
            </a:p>
          </p:txBody>
        </p:sp>
      </p:grpSp>
      <p:sp>
        <p:nvSpPr>
          <p:cNvPr id="32" name="כותרת 1">
            <a:extLst>
              <a:ext uri="{FF2B5EF4-FFF2-40B4-BE49-F238E27FC236}">
                <a16:creationId xmlns:a16="http://schemas.microsoft.com/office/drawing/2014/main" id="{E806D744-20BC-F948-3248-E3396A417A4C}"/>
              </a:ext>
            </a:extLst>
          </p:cNvPr>
          <p:cNvSpPr txBox="1">
            <a:spLocks/>
          </p:cNvSpPr>
          <p:nvPr/>
        </p:nvSpPr>
        <p:spPr>
          <a:xfrm>
            <a:off x="853440" y="322806"/>
            <a:ext cx="10515600" cy="1325563"/>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3200" kern="1200">
                <a:solidFill>
                  <a:schemeClr val="tx1"/>
                </a:solidFill>
                <a:latin typeface="+mj-lt"/>
                <a:ea typeface="+mj-ea"/>
                <a:cs typeface="+mj-cs"/>
              </a:defRPr>
            </a:lvl1pPr>
          </a:lstStyle>
          <a:p>
            <a:pPr algn="ctr" rtl="0"/>
            <a:r>
              <a:rPr lang="he-IL" sz="4400" b="1" dirty="0">
                <a:solidFill>
                  <a:srgbClr val="0070C0"/>
                </a:solidFill>
              </a:rPr>
              <a:t>גובה הסיוע</a:t>
            </a:r>
            <a:endParaRPr lang="en-US" sz="4400" b="1" dirty="0">
              <a:solidFill>
                <a:srgbClr val="0070C0"/>
              </a:solidFill>
            </a:endParaRPr>
          </a:p>
        </p:txBody>
      </p:sp>
    </p:spTree>
    <p:extLst>
      <p:ext uri="{BB962C8B-B14F-4D97-AF65-F5344CB8AC3E}">
        <p14:creationId xmlns:p14="http://schemas.microsoft.com/office/powerpoint/2010/main" val="2355705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תמונה 32" descr="תמונה שמכילה אדם, צעירים, ילד, נדנדה&#10;&#10;התיאור נוצר באופן אוטומטי">
            <a:extLst>
              <a:ext uri="{FF2B5EF4-FFF2-40B4-BE49-F238E27FC236}">
                <a16:creationId xmlns:a16="http://schemas.microsoft.com/office/drawing/2014/main" id="{4550FEC5-A7A1-458F-AE97-4C191310C179}"/>
              </a:ext>
            </a:extLst>
          </p:cNvPr>
          <p:cNvPicPr>
            <a:picLocks noChangeAspect="1"/>
          </p:cNvPicPr>
          <p:nvPr/>
        </p:nvPicPr>
        <p:blipFill>
          <a:blip r:embed="rId3" cstate="screen">
            <a:grayscl/>
            <a:extLst>
              <a:ext uri="{28A0092B-C50C-407E-A947-70E740481C1C}">
                <a14:useLocalDpi xmlns:a14="http://schemas.microsoft.com/office/drawing/2010/main"/>
              </a:ext>
            </a:extLst>
          </a:blip>
          <a:srcRect/>
          <a:stretch>
            <a:fillRect/>
          </a:stretch>
        </p:blipFill>
        <p:spPr>
          <a:xfrm flipH="1">
            <a:off x="6642170" y="1592263"/>
            <a:ext cx="2050158" cy="2050158"/>
          </a:xfrm>
          <a:custGeom>
            <a:avLst/>
            <a:gdLst>
              <a:gd name="connsiteX0" fmla="*/ 1260000 w 2520000"/>
              <a:gd name="connsiteY0" fmla="*/ 0 h 2520000"/>
              <a:gd name="connsiteX1" fmla="*/ 2520000 w 2520000"/>
              <a:gd name="connsiteY1" fmla="*/ 1260000 h 2520000"/>
              <a:gd name="connsiteX2" fmla="*/ 1260000 w 2520000"/>
              <a:gd name="connsiteY2" fmla="*/ 2520000 h 2520000"/>
              <a:gd name="connsiteX3" fmla="*/ 0 w 2520000"/>
              <a:gd name="connsiteY3" fmla="*/ 1260000 h 2520000"/>
              <a:gd name="connsiteX4" fmla="*/ 1260000 w 2520000"/>
              <a:gd name="connsiteY4" fmla="*/ 0 h 25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000" h="2520000">
                <a:moveTo>
                  <a:pt x="1260000" y="0"/>
                </a:moveTo>
                <a:cubicBezTo>
                  <a:pt x="1955879" y="0"/>
                  <a:pt x="2520000" y="564121"/>
                  <a:pt x="2520000" y="1260000"/>
                </a:cubicBezTo>
                <a:cubicBezTo>
                  <a:pt x="2520000" y="1955879"/>
                  <a:pt x="1955879" y="2520000"/>
                  <a:pt x="1260000" y="2520000"/>
                </a:cubicBezTo>
                <a:cubicBezTo>
                  <a:pt x="564121" y="2520000"/>
                  <a:pt x="0" y="1955879"/>
                  <a:pt x="0" y="1260000"/>
                </a:cubicBezTo>
                <a:cubicBezTo>
                  <a:pt x="0" y="564121"/>
                  <a:pt x="564121" y="0"/>
                  <a:pt x="1260000" y="0"/>
                </a:cubicBezTo>
                <a:close/>
              </a:path>
            </a:pathLst>
          </a:custGeom>
        </p:spPr>
      </p:pic>
      <p:sp>
        <p:nvSpPr>
          <p:cNvPr id="7" name="אליפסה 6">
            <a:extLst>
              <a:ext uri="{FF2B5EF4-FFF2-40B4-BE49-F238E27FC236}">
                <a16:creationId xmlns:a16="http://schemas.microsoft.com/office/drawing/2014/main" id="{A3E51917-7591-4B48-8C0D-2ABA9AE08740}"/>
              </a:ext>
            </a:extLst>
          </p:cNvPr>
          <p:cNvSpPr>
            <a:spLocks noChangeAspect="1"/>
          </p:cNvSpPr>
          <p:nvPr/>
        </p:nvSpPr>
        <p:spPr>
          <a:xfrm>
            <a:off x="8273386" y="2845566"/>
            <a:ext cx="1318269" cy="1318269"/>
          </a:xfrm>
          <a:prstGeom prst="ellipse">
            <a:avLst/>
          </a:prstGeom>
          <a:solidFill>
            <a:schemeClr val="accent2">
              <a:alpha val="80000"/>
            </a:schemeClr>
          </a:solidFill>
          <a:ln>
            <a:noFill/>
          </a:ln>
        </p:spPr>
        <p:style>
          <a:lnRef idx="0">
            <a:scrgbClr r="0" g="0" b="0"/>
          </a:lnRef>
          <a:fillRef idx="0">
            <a:scrgbClr r="0" g="0" b="0"/>
          </a:fillRef>
          <a:effectRef idx="0">
            <a:scrgbClr r="0" g="0" b="0"/>
          </a:effectRef>
          <a:fontRef idx="minor">
            <a:schemeClr val="lt1"/>
          </a:fontRef>
        </p:style>
        <p:txBody>
          <a:bodyPr lIns="36000" tIns="540000" rIns="36000" bIns="0" rtlCol="0" anchor="t"/>
          <a:lstStyle/>
          <a:p>
            <a:pPr algn="ctr">
              <a:defRPr/>
            </a:pPr>
            <a:endParaRPr lang="he-IL" sz="1100" b="1">
              <a:solidFill>
                <a:schemeClr val="bg1"/>
              </a:solidFill>
              <a:latin typeface="Arial" pitchFamily="34" charset="0"/>
            </a:endParaRPr>
          </a:p>
        </p:txBody>
      </p:sp>
      <p:sp>
        <p:nvSpPr>
          <p:cNvPr id="2" name="כותרת 1">
            <a:extLst>
              <a:ext uri="{FF2B5EF4-FFF2-40B4-BE49-F238E27FC236}">
                <a16:creationId xmlns:a16="http://schemas.microsoft.com/office/drawing/2014/main" id="{C7A666C9-FE4E-43B4-AF99-21E1FC21FEF2}"/>
              </a:ext>
            </a:extLst>
          </p:cNvPr>
          <p:cNvSpPr>
            <a:spLocks noGrp="1"/>
          </p:cNvSpPr>
          <p:nvPr>
            <p:ph type="title"/>
          </p:nvPr>
        </p:nvSpPr>
        <p:spPr>
          <a:xfrm>
            <a:off x="2767575" y="4564686"/>
            <a:ext cx="6656850" cy="1504084"/>
          </a:xfrm>
        </p:spPr>
        <p:txBody>
          <a:bodyPr>
            <a:normAutofit/>
          </a:bodyPr>
          <a:lstStyle/>
          <a:p>
            <a:r>
              <a:rPr lang="he-IL" sz="4400" b="1" dirty="0">
                <a:cs typeface="+mn-cs"/>
              </a:rPr>
              <a:t>הירשמו לקהילת הקרנות</a:t>
            </a:r>
            <a:endParaRPr lang="en-US" sz="4400" b="1" dirty="0">
              <a:cs typeface="+mn-cs"/>
            </a:endParaRPr>
          </a:p>
        </p:txBody>
      </p:sp>
      <p:sp>
        <p:nvSpPr>
          <p:cNvPr id="26" name="אליפסה 25">
            <a:extLst>
              <a:ext uri="{FF2B5EF4-FFF2-40B4-BE49-F238E27FC236}">
                <a16:creationId xmlns:a16="http://schemas.microsoft.com/office/drawing/2014/main" id="{7984E5DC-4CFA-415A-97CE-64A854005703}"/>
              </a:ext>
            </a:extLst>
          </p:cNvPr>
          <p:cNvSpPr>
            <a:spLocks noChangeAspect="1"/>
          </p:cNvSpPr>
          <p:nvPr/>
        </p:nvSpPr>
        <p:spPr>
          <a:xfrm>
            <a:off x="4208387" y="2685588"/>
            <a:ext cx="1060703" cy="1060703"/>
          </a:xfrm>
          <a:prstGeom prst="ellipse">
            <a:avLst/>
          </a:prstGeom>
          <a:solidFill>
            <a:schemeClr val="accent5">
              <a:alpha val="80000"/>
            </a:schemeClr>
          </a:solidFill>
          <a:ln>
            <a:noFill/>
          </a:ln>
        </p:spPr>
        <p:style>
          <a:lnRef idx="0">
            <a:scrgbClr r="0" g="0" b="0"/>
          </a:lnRef>
          <a:fillRef idx="0">
            <a:scrgbClr r="0" g="0" b="0"/>
          </a:fillRef>
          <a:effectRef idx="0">
            <a:scrgbClr r="0" g="0" b="0"/>
          </a:effectRef>
          <a:fontRef idx="minor">
            <a:schemeClr val="lt1"/>
          </a:fontRef>
        </p:style>
        <p:txBody>
          <a:bodyPr lIns="36000" tIns="540000" rIns="36000" bIns="0" rtlCol="0" anchor="t"/>
          <a:lstStyle/>
          <a:p>
            <a:pPr algn="ctr">
              <a:defRPr/>
            </a:pPr>
            <a:endParaRPr lang="he-IL" sz="1100" b="1">
              <a:solidFill>
                <a:schemeClr val="bg1"/>
              </a:solidFill>
              <a:latin typeface="Arial" pitchFamily="34" charset="0"/>
            </a:endParaRPr>
          </a:p>
        </p:txBody>
      </p:sp>
      <p:sp>
        <p:nvSpPr>
          <p:cNvPr id="30" name="אליפסה 29">
            <a:extLst>
              <a:ext uri="{FF2B5EF4-FFF2-40B4-BE49-F238E27FC236}">
                <a16:creationId xmlns:a16="http://schemas.microsoft.com/office/drawing/2014/main" id="{847BE1AB-05F0-44B8-93BF-198768B8B7AB}"/>
              </a:ext>
            </a:extLst>
          </p:cNvPr>
          <p:cNvSpPr>
            <a:spLocks noChangeAspect="1"/>
          </p:cNvSpPr>
          <p:nvPr/>
        </p:nvSpPr>
        <p:spPr>
          <a:xfrm>
            <a:off x="9114100" y="1520825"/>
            <a:ext cx="751509" cy="751509"/>
          </a:xfrm>
          <a:prstGeom prst="ellipse">
            <a:avLst/>
          </a:prstGeom>
          <a:solidFill>
            <a:schemeClr val="accent6">
              <a:alpha val="90000"/>
            </a:schemeClr>
          </a:solidFill>
          <a:ln>
            <a:noFill/>
          </a:ln>
        </p:spPr>
        <p:style>
          <a:lnRef idx="0">
            <a:scrgbClr r="0" g="0" b="0"/>
          </a:lnRef>
          <a:fillRef idx="0">
            <a:scrgbClr r="0" g="0" b="0"/>
          </a:fillRef>
          <a:effectRef idx="0">
            <a:scrgbClr r="0" g="0" b="0"/>
          </a:effectRef>
          <a:fontRef idx="minor">
            <a:schemeClr val="lt1"/>
          </a:fontRef>
        </p:style>
        <p:txBody>
          <a:bodyPr lIns="36000" tIns="540000" rIns="36000" bIns="0" rtlCol="0" anchor="t"/>
          <a:lstStyle/>
          <a:p>
            <a:pPr algn="ctr">
              <a:defRPr/>
            </a:pPr>
            <a:endParaRPr lang="he-IL" sz="1100" b="1">
              <a:solidFill>
                <a:schemeClr val="bg1"/>
              </a:solidFill>
              <a:latin typeface="Arial" pitchFamily="34" charset="0"/>
            </a:endParaRPr>
          </a:p>
        </p:txBody>
      </p:sp>
      <p:sp>
        <p:nvSpPr>
          <p:cNvPr id="32" name="אליפסה 31">
            <a:extLst>
              <a:ext uri="{FF2B5EF4-FFF2-40B4-BE49-F238E27FC236}">
                <a16:creationId xmlns:a16="http://schemas.microsoft.com/office/drawing/2014/main" id="{91C8EE8C-1747-4EAD-A343-68864D258AEC}"/>
              </a:ext>
            </a:extLst>
          </p:cNvPr>
          <p:cNvSpPr>
            <a:spLocks noChangeAspect="1"/>
          </p:cNvSpPr>
          <p:nvPr/>
        </p:nvSpPr>
        <p:spPr>
          <a:xfrm>
            <a:off x="7851660" y="4354287"/>
            <a:ext cx="330709" cy="330709"/>
          </a:xfrm>
          <a:prstGeom prst="ellipse">
            <a:avLst/>
          </a:prstGeom>
          <a:solidFill>
            <a:schemeClr val="accent4">
              <a:alpha val="90000"/>
            </a:schemeClr>
          </a:solidFill>
          <a:ln>
            <a:noFill/>
          </a:ln>
        </p:spPr>
        <p:style>
          <a:lnRef idx="0">
            <a:scrgbClr r="0" g="0" b="0"/>
          </a:lnRef>
          <a:fillRef idx="0">
            <a:scrgbClr r="0" g="0" b="0"/>
          </a:fillRef>
          <a:effectRef idx="0">
            <a:scrgbClr r="0" g="0" b="0"/>
          </a:effectRef>
          <a:fontRef idx="minor">
            <a:schemeClr val="lt1"/>
          </a:fontRef>
        </p:style>
        <p:txBody>
          <a:bodyPr lIns="36000" tIns="540000" rIns="36000" bIns="0" rtlCol="0" anchor="t"/>
          <a:lstStyle/>
          <a:p>
            <a:pPr algn="ctr">
              <a:defRPr/>
            </a:pPr>
            <a:endParaRPr lang="he-IL" sz="1100" b="1">
              <a:solidFill>
                <a:schemeClr val="bg1"/>
              </a:solidFill>
              <a:latin typeface="Arial" pitchFamily="34" charset="0"/>
            </a:endParaRPr>
          </a:p>
        </p:txBody>
      </p:sp>
      <p:grpSp>
        <p:nvGrpSpPr>
          <p:cNvPr id="5" name="קבוצה 4">
            <a:extLst>
              <a:ext uri="{FF2B5EF4-FFF2-40B4-BE49-F238E27FC236}">
                <a16:creationId xmlns:a16="http://schemas.microsoft.com/office/drawing/2014/main" id="{F6F1FD5F-2668-4B04-B6BC-BC3778C83E77}"/>
              </a:ext>
            </a:extLst>
          </p:cNvPr>
          <p:cNvGrpSpPr/>
          <p:nvPr/>
        </p:nvGrpSpPr>
        <p:grpSpPr>
          <a:xfrm>
            <a:off x="4911181" y="2423760"/>
            <a:ext cx="2369639" cy="2369639"/>
            <a:chOff x="4715992" y="3489479"/>
            <a:chExt cx="2989504" cy="2989504"/>
          </a:xfrm>
        </p:grpSpPr>
        <p:sp>
          <p:nvSpPr>
            <p:cNvPr id="4" name="אליפסה 3">
              <a:extLst>
                <a:ext uri="{FF2B5EF4-FFF2-40B4-BE49-F238E27FC236}">
                  <a16:creationId xmlns:a16="http://schemas.microsoft.com/office/drawing/2014/main" id="{2C8FCAB0-B607-4E3D-B874-0F7E562A5EE9}"/>
                </a:ext>
              </a:extLst>
            </p:cNvPr>
            <p:cNvSpPr>
              <a:spLocks noChangeAspect="1"/>
            </p:cNvSpPr>
            <p:nvPr/>
          </p:nvSpPr>
          <p:spPr>
            <a:xfrm>
              <a:off x="4715992" y="3489479"/>
              <a:ext cx="2989504" cy="2989504"/>
            </a:xfrm>
            <a:prstGeom prst="ellipse">
              <a:avLst/>
            </a:prstGeom>
            <a:solidFill>
              <a:schemeClr val="bg1"/>
            </a:solidFill>
            <a:ln>
              <a:noFill/>
            </a:ln>
            <a:effectLst>
              <a:outerShdw blurRad="1397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0" rtlCol="0" anchor="t"/>
            <a:lstStyle/>
            <a:p>
              <a:pPr algn="ctr"/>
              <a:endParaRPr lang="en-US" b="1">
                <a:solidFill>
                  <a:schemeClr val="tx1"/>
                </a:solidFill>
              </a:endParaRPr>
            </a:p>
          </p:txBody>
        </p:sp>
        <p:pic>
          <p:nvPicPr>
            <p:cNvPr id="3" name="תמונה 2">
              <a:extLst>
                <a:ext uri="{FF2B5EF4-FFF2-40B4-BE49-F238E27FC236}">
                  <a16:creationId xmlns:a16="http://schemas.microsoft.com/office/drawing/2014/main" id="{E75ACAF4-8456-495B-897E-F7C9E0D42B8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39018" y="4021624"/>
              <a:ext cx="1943452" cy="2008062"/>
            </a:xfrm>
            <a:prstGeom prst="rect">
              <a:avLst/>
            </a:prstGeom>
          </p:spPr>
        </p:pic>
      </p:grpSp>
      <p:sp>
        <p:nvSpPr>
          <p:cNvPr id="9" name="אליפסה 8">
            <a:extLst>
              <a:ext uri="{FF2B5EF4-FFF2-40B4-BE49-F238E27FC236}">
                <a16:creationId xmlns:a16="http://schemas.microsoft.com/office/drawing/2014/main" id="{94763E9E-C296-4996-A4FC-AC0AA492B4F5}"/>
              </a:ext>
            </a:extLst>
          </p:cNvPr>
          <p:cNvSpPr>
            <a:spLocks noChangeAspect="1"/>
          </p:cNvSpPr>
          <p:nvPr/>
        </p:nvSpPr>
        <p:spPr>
          <a:xfrm>
            <a:off x="10452692" y="2172381"/>
            <a:ext cx="1583539" cy="1583539"/>
          </a:xfrm>
          <a:prstGeom prst="ellipse">
            <a:avLst/>
          </a:prstGeom>
          <a:solidFill>
            <a:schemeClr val="accent3">
              <a:alpha val="80000"/>
            </a:schemeClr>
          </a:solidFill>
          <a:ln>
            <a:noFill/>
          </a:ln>
        </p:spPr>
        <p:style>
          <a:lnRef idx="0">
            <a:scrgbClr r="0" g="0" b="0"/>
          </a:lnRef>
          <a:fillRef idx="0">
            <a:scrgbClr r="0" g="0" b="0"/>
          </a:fillRef>
          <a:effectRef idx="0">
            <a:scrgbClr r="0" g="0" b="0"/>
          </a:effectRef>
          <a:fontRef idx="minor">
            <a:schemeClr val="lt1"/>
          </a:fontRef>
        </p:style>
        <p:txBody>
          <a:bodyPr lIns="36000" tIns="540000" rIns="36000" bIns="0" rtlCol="0" anchor="t"/>
          <a:lstStyle/>
          <a:p>
            <a:pPr algn="ctr">
              <a:defRPr/>
            </a:pPr>
            <a:endParaRPr lang="he-IL" sz="1100" b="1">
              <a:solidFill>
                <a:schemeClr val="bg1"/>
              </a:solidFill>
              <a:latin typeface="Arial" pitchFamily="34" charset="0"/>
            </a:endParaRPr>
          </a:p>
        </p:txBody>
      </p:sp>
      <p:sp>
        <p:nvSpPr>
          <p:cNvPr id="11" name="אליפסה 10">
            <a:extLst>
              <a:ext uri="{FF2B5EF4-FFF2-40B4-BE49-F238E27FC236}">
                <a16:creationId xmlns:a16="http://schemas.microsoft.com/office/drawing/2014/main" id="{024BD78B-C7F0-4397-B02D-7855470DD887}"/>
              </a:ext>
            </a:extLst>
          </p:cNvPr>
          <p:cNvSpPr>
            <a:spLocks noChangeAspect="1"/>
          </p:cNvSpPr>
          <p:nvPr/>
        </p:nvSpPr>
        <p:spPr>
          <a:xfrm>
            <a:off x="1606386" y="2391096"/>
            <a:ext cx="1285590" cy="1285590"/>
          </a:xfrm>
          <a:prstGeom prst="ellipse">
            <a:avLst/>
          </a:prstGeom>
          <a:solidFill>
            <a:schemeClr val="accent4">
              <a:alpha val="80000"/>
            </a:schemeClr>
          </a:solidFill>
          <a:ln>
            <a:noFill/>
          </a:ln>
        </p:spPr>
        <p:style>
          <a:lnRef idx="0">
            <a:scrgbClr r="0" g="0" b="0"/>
          </a:lnRef>
          <a:fillRef idx="0">
            <a:scrgbClr r="0" g="0" b="0"/>
          </a:fillRef>
          <a:effectRef idx="0">
            <a:scrgbClr r="0" g="0" b="0"/>
          </a:effectRef>
          <a:fontRef idx="minor">
            <a:schemeClr val="lt1"/>
          </a:fontRef>
        </p:style>
        <p:txBody>
          <a:bodyPr lIns="36000" tIns="540000" rIns="36000" bIns="0" rtlCol="0" anchor="t"/>
          <a:lstStyle/>
          <a:p>
            <a:pPr algn="ctr">
              <a:defRPr/>
            </a:pPr>
            <a:endParaRPr lang="he-IL" sz="1100" b="1">
              <a:solidFill>
                <a:schemeClr val="bg1"/>
              </a:solidFill>
              <a:latin typeface="Arial" pitchFamily="34" charset="0"/>
            </a:endParaRPr>
          </a:p>
        </p:txBody>
      </p:sp>
      <p:pic>
        <p:nvPicPr>
          <p:cNvPr id="31" name="תמונה 30" descr="תמונה שמכילה חוץ, אופניים, איש, אש&#10;&#10;התיאור נוצר באופן אוטומטי">
            <a:extLst>
              <a:ext uri="{FF2B5EF4-FFF2-40B4-BE49-F238E27FC236}">
                <a16:creationId xmlns:a16="http://schemas.microsoft.com/office/drawing/2014/main" id="{35A28F84-C16F-4244-86FB-63344C8C48BC}"/>
              </a:ext>
            </a:extLst>
          </p:cNvPr>
          <p:cNvPicPr>
            <a:picLocks noChangeAspect="1"/>
          </p:cNvPicPr>
          <p:nvPr/>
        </p:nvPicPr>
        <p:blipFill>
          <a:blip r:embed="rId5" cstate="screen">
            <a:grayscl/>
            <a:extLst>
              <a:ext uri="{28A0092B-C50C-407E-A947-70E740481C1C}">
                <a14:useLocalDpi xmlns:a14="http://schemas.microsoft.com/office/drawing/2010/main"/>
              </a:ext>
            </a:extLst>
          </a:blip>
          <a:srcRect/>
          <a:stretch>
            <a:fillRect/>
          </a:stretch>
        </p:blipFill>
        <p:spPr>
          <a:xfrm>
            <a:off x="2799335" y="3126776"/>
            <a:ext cx="1390515" cy="1389872"/>
          </a:xfrm>
          <a:custGeom>
            <a:avLst/>
            <a:gdLst>
              <a:gd name="connsiteX0" fmla="*/ 1260000 w 2520000"/>
              <a:gd name="connsiteY0" fmla="*/ 0 h 2518835"/>
              <a:gd name="connsiteX1" fmla="*/ 2520000 w 2520000"/>
              <a:gd name="connsiteY1" fmla="*/ 1260000 h 2518835"/>
              <a:gd name="connsiteX2" fmla="*/ 1388828 w 2520000"/>
              <a:gd name="connsiteY2" fmla="*/ 2513495 h 2518835"/>
              <a:gd name="connsiteX3" fmla="*/ 1283071 w 2520000"/>
              <a:gd name="connsiteY3" fmla="*/ 2518835 h 2518835"/>
              <a:gd name="connsiteX4" fmla="*/ 1236929 w 2520000"/>
              <a:gd name="connsiteY4" fmla="*/ 2518835 h 2518835"/>
              <a:gd name="connsiteX5" fmla="*/ 1131172 w 2520000"/>
              <a:gd name="connsiteY5" fmla="*/ 2513495 h 2518835"/>
              <a:gd name="connsiteX6" fmla="*/ 0 w 2520000"/>
              <a:gd name="connsiteY6" fmla="*/ 1260000 h 2518835"/>
              <a:gd name="connsiteX7" fmla="*/ 1260000 w 2520000"/>
              <a:gd name="connsiteY7" fmla="*/ 0 h 251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000" h="2518835">
                <a:moveTo>
                  <a:pt x="1260000" y="0"/>
                </a:moveTo>
                <a:cubicBezTo>
                  <a:pt x="1955879" y="0"/>
                  <a:pt x="2520000" y="564121"/>
                  <a:pt x="2520000" y="1260000"/>
                </a:cubicBezTo>
                <a:cubicBezTo>
                  <a:pt x="2520000" y="1912387"/>
                  <a:pt x="2024191" y="2448970"/>
                  <a:pt x="1388828" y="2513495"/>
                </a:cubicBezTo>
                <a:lnTo>
                  <a:pt x="1283071" y="2518835"/>
                </a:lnTo>
                <a:lnTo>
                  <a:pt x="1236929" y="2518835"/>
                </a:lnTo>
                <a:lnTo>
                  <a:pt x="1131172" y="2513495"/>
                </a:lnTo>
                <a:cubicBezTo>
                  <a:pt x="495810" y="2448970"/>
                  <a:pt x="0" y="1912387"/>
                  <a:pt x="0" y="1260000"/>
                </a:cubicBezTo>
                <a:cubicBezTo>
                  <a:pt x="0" y="564121"/>
                  <a:pt x="564121" y="0"/>
                  <a:pt x="1260000" y="0"/>
                </a:cubicBezTo>
                <a:close/>
              </a:path>
            </a:pathLst>
          </a:custGeom>
        </p:spPr>
      </p:pic>
      <p:sp>
        <p:nvSpPr>
          <p:cNvPr id="17" name="אליפסה 16">
            <a:extLst>
              <a:ext uri="{FF2B5EF4-FFF2-40B4-BE49-F238E27FC236}">
                <a16:creationId xmlns:a16="http://schemas.microsoft.com/office/drawing/2014/main" id="{722E839B-6C28-4A99-95DE-CE13C244F299}"/>
              </a:ext>
            </a:extLst>
          </p:cNvPr>
          <p:cNvSpPr>
            <a:spLocks noChangeAspect="1"/>
          </p:cNvSpPr>
          <p:nvPr/>
        </p:nvSpPr>
        <p:spPr>
          <a:xfrm>
            <a:off x="947538" y="3548914"/>
            <a:ext cx="330709" cy="330709"/>
          </a:xfrm>
          <a:prstGeom prst="ellipse">
            <a:avLst/>
          </a:prstGeom>
          <a:solidFill>
            <a:schemeClr val="accent6">
              <a:alpha val="90000"/>
            </a:schemeClr>
          </a:solidFill>
          <a:ln>
            <a:noFill/>
          </a:ln>
        </p:spPr>
        <p:style>
          <a:lnRef idx="0">
            <a:scrgbClr r="0" g="0" b="0"/>
          </a:lnRef>
          <a:fillRef idx="0">
            <a:scrgbClr r="0" g="0" b="0"/>
          </a:fillRef>
          <a:effectRef idx="0">
            <a:scrgbClr r="0" g="0" b="0"/>
          </a:effectRef>
          <a:fontRef idx="minor">
            <a:schemeClr val="lt1"/>
          </a:fontRef>
        </p:style>
        <p:txBody>
          <a:bodyPr lIns="36000" tIns="540000" rIns="36000" bIns="0" rtlCol="0" anchor="t"/>
          <a:lstStyle/>
          <a:p>
            <a:pPr algn="ctr">
              <a:defRPr/>
            </a:pPr>
            <a:endParaRPr lang="he-IL" sz="1100" b="1">
              <a:solidFill>
                <a:schemeClr val="bg1"/>
              </a:solidFill>
              <a:latin typeface="Arial" pitchFamily="34" charset="0"/>
            </a:endParaRPr>
          </a:p>
        </p:txBody>
      </p:sp>
    </p:spTree>
    <p:extLst>
      <p:ext uri="{BB962C8B-B14F-4D97-AF65-F5344CB8AC3E}">
        <p14:creationId xmlns:p14="http://schemas.microsoft.com/office/powerpoint/2010/main" val="39267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1DF11194-2C6E-4E3E-BCBF-125AD26A6261}"/>
              </a:ext>
            </a:extLst>
          </p:cNvPr>
          <p:cNvSpPr>
            <a:spLocks noGrp="1"/>
          </p:cNvSpPr>
          <p:nvPr>
            <p:ph type="title"/>
          </p:nvPr>
        </p:nvSpPr>
        <p:spPr>
          <a:xfrm>
            <a:off x="838200" y="240337"/>
            <a:ext cx="10919388" cy="1137153"/>
          </a:xfrm>
        </p:spPr>
        <p:txBody>
          <a:bodyPr>
            <a:normAutofit fontScale="90000"/>
          </a:bodyPr>
          <a:lstStyle/>
          <a:p>
            <a:pPr algn="ctr">
              <a:lnSpc>
                <a:spcPct val="150000"/>
              </a:lnSpc>
            </a:pPr>
            <a:r>
              <a:rPr lang="he-IL" sz="3200" dirty="0">
                <a:solidFill>
                  <a:srgbClr val="0070C0"/>
                </a:solidFill>
                <a:latin typeface="Segoe UI Semibold" panose="020B0702040204020203" pitchFamily="34" charset="0"/>
                <a:cs typeface="Segoe UI Semibold" panose="020B0702040204020203" pitchFamily="34" charset="0"/>
              </a:rPr>
              <a:t>חמש קרנות </a:t>
            </a:r>
            <a:r>
              <a:rPr lang="he-IL" sz="3200" b="1" dirty="0">
                <a:solidFill>
                  <a:srgbClr val="0070C0"/>
                </a:solidFill>
                <a:latin typeface="Segoe UI Semibold" panose="020B0702040204020203" pitchFamily="34" charset="0"/>
                <a:cs typeface="Segoe UI Semibold" panose="020B0702040204020203" pitchFamily="34" charset="0"/>
              </a:rPr>
              <a:t/>
            </a:r>
            <a:br>
              <a:rPr lang="he-IL" sz="3200" b="1" dirty="0">
                <a:solidFill>
                  <a:srgbClr val="0070C0"/>
                </a:solidFill>
                <a:latin typeface="Segoe UI Semibold" panose="020B0702040204020203" pitchFamily="34" charset="0"/>
                <a:cs typeface="Segoe UI Semibold" panose="020B0702040204020203" pitchFamily="34" charset="0"/>
              </a:rPr>
            </a:br>
            <a:r>
              <a:rPr lang="he-IL" sz="1600" b="1" dirty="0">
                <a:solidFill>
                  <a:srgbClr val="0070C0"/>
                </a:solidFill>
                <a:latin typeface="Segoe UI Semibold" panose="020B0702040204020203" pitchFamily="34" charset="0"/>
                <a:cs typeface="Segoe UI Semibold" panose="020B0702040204020203" pitchFamily="34" charset="0"/>
              </a:rPr>
              <a:t>פועלות מכוח חוק הביטוח הלאומי ובכפוף לתקנות ואישור הועדות </a:t>
            </a:r>
            <a:br>
              <a:rPr lang="he-IL" sz="1600" b="1" dirty="0">
                <a:solidFill>
                  <a:srgbClr val="0070C0"/>
                </a:solidFill>
                <a:latin typeface="Segoe UI Semibold" panose="020B0702040204020203" pitchFamily="34" charset="0"/>
                <a:cs typeface="Segoe UI Semibold" panose="020B0702040204020203" pitchFamily="34" charset="0"/>
              </a:rPr>
            </a:br>
            <a:r>
              <a:rPr lang="he-IL" sz="1600" b="1" dirty="0">
                <a:solidFill>
                  <a:srgbClr val="0070C0"/>
                </a:solidFill>
                <a:latin typeface="Segoe UI Semibold" panose="020B0702040204020203" pitchFamily="34" charset="0"/>
                <a:cs typeface="Segoe UI Semibold" panose="020B0702040204020203" pitchFamily="34" charset="0"/>
              </a:rPr>
              <a:t>תקציב כולל </a:t>
            </a:r>
            <a:r>
              <a:rPr lang="he-IL" sz="1600" b="1" dirty="0" smtClean="0">
                <a:solidFill>
                  <a:srgbClr val="0070C0"/>
                </a:solidFill>
                <a:latin typeface="Segoe UI Semibold" panose="020B0702040204020203" pitchFamily="34" charset="0"/>
                <a:cs typeface="Segoe UI Semibold" panose="020B0702040204020203" pitchFamily="34" charset="0"/>
              </a:rPr>
              <a:t>290 </a:t>
            </a:r>
            <a:r>
              <a:rPr lang="he-IL" sz="1600" b="1" dirty="0">
                <a:solidFill>
                  <a:srgbClr val="0070C0"/>
                </a:solidFill>
                <a:latin typeface="Segoe UI Semibold" panose="020B0702040204020203" pitchFamily="34" charset="0"/>
                <a:cs typeface="Segoe UI Semibold" panose="020B0702040204020203" pitchFamily="34" charset="0"/>
              </a:rPr>
              <a:t>מיליון ש"ח</a:t>
            </a:r>
            <a:endParaRPr lang="en-IL" b="1" dirty="0">
              <a:solidFill>
                <a:srgbClr val="0070C0"/>
              </a:solidFill>
              <a:latin typeface="Segoe UI Semibold" panose="020B0702040204020203" pitchFamily="34" charset="0"/>
              <a:cs typeface="Segoe UI Semibold" panose="020B0702040204020203" pitchFamily="34" charset="0"/>
            </a:endParaRPr>
          </a:p>
        </p:txBody>
      </p:sp>
      <p:sp>
        <p:nvSpPr>
          <p:cNvPr id="42" name="תיבת טקסט 41">
            <a:extLst>
              <a:ext uri="{FF2B5EF4-FFF2-40B4-BE49-F238E27FC236}">
                <a16:creationId xmlns:a16="http://schemas.microsoft.com/office/drawing/2014/main" id="{2FAA09A3-C098-4965-A4B5-F9441DCE77B1}"/>
              </a:ext>
            </a:extLst>
          </p:cNvPr>
          <p:cNvSpPr txBox="1"/>
          <p:nvPr/>
        </p:nvSpPr>
        <p:spPr>
          <a:xfrm>
            <a:off x="10322243" y="3541633"/>
            <a:ext cx="1420750" cy="646331"/>
          </a:xfrm>
          <a:prstGeom prst="rect">
            <a:avLst/>
          </a:prstGeom>
          <a:noFill/>
        </p:spPr>
        <p:txBody>
          <a:bodyPr wrap="square">
            <a:spAutoFit/>
          </a:bodyPr>
          <a:lstStyle/>
          <a:p>
            <a:pPr algn="ctr">
              <a:defRPr/>
            </a:pPr>
            <a:r>
              <a:rPr lang="he-IL" sz="1800" b="1" dirty="0">
                <a:latin typeface="Segoe UI Semibold" panose="020B0702040204020203" pitchFamily="34" charset="0"/>
                <a:cs typeface="Segoe UI Semibold" panose="020B0702040204020203" pitchFamily="34" charset="0"/>
              </a:rPr>
              <a:t>תקציב (מש"ח)</a:t>
            </a:r>
          </a:p>
        </p:txBody>
      </p:sp>
      <p:grpSp>
        <p:nvGrpSpPr>
          <p:cNvPr id="7" name="קבוצה 6">
            <a:extLst>
              <a:ext uri="{FF2B5EF4-FFF2-40B4-BE49-F238E27FC236}">
                <a16:creationId xmlns:a16="http://schemas.microsoft.com/office/drawing/2014/main" id="{41C16AD9-66C2-4502-902B-158A10939371}"/>
              </a:ext>
            </a:extLst>
          </p:cNvPr>
          <p:cNvGrpSpPr/>
          <p:nvPr/>
        </p:nvGrpSpPr>
        <p:grpSpPr>
          <a:xfrm>
            <a:off x="8453090" y="1714795"/>
            <a:ext cx="1749686" cy="4734131"/>
            <a:chOff x="8821688" y="1520825"/>
            <a:chExt cx="1368000" cy="4465321"/>
          </a:xfrm>
        </p:grpSpPr>
        <p:grpSp>
          <p:nvGrpSpPr>
            <p:cNvPr id="48" name="קבוצה 47">
              <a:extLst>
                <a:ext uri="{FF2B5EF4-FFF2-40B4-BE49-F238E27FC236}">
                  <a16:creationId xmlns:a16="http://schemas.microsoft.com/office/drawing/2014/main" id="{CDC8B425-1F7E-4043-B809-6E03D95EAA7A}"/>
                </a:ext>
              </a:extLst>
            </p:cNvPr>
            <p:cNvGrpSpPr>
              <a:grpSpLocks noChangeAspect="1"/>
            </p:cNvGrpSpPr>
            <p:nvPr/>
          </p:nvGrpSpPr>
          <p:grpSpPr>
            <a:xfrm>
              <a:off x="8821688" y="4618146"/>
              <a:ext cx="1368000" cy="1368000"/>
              <a:chOff x="6849232" y="4115926"/>
              <a:chExt cx="1836000" cy="1836000"/>
            </a:xfrm>
          </p:grpSpPr>
          <p:sp>
            <p:nvSpPr>
              <p:cNvPr id="49" name="אליפסה 48">
                <a:extLst>
                  <a:ext uri="{FF2B5EF4-FFF2-40B4-BE49-F238E27FC236}">
                    <a16:creationId xmlns:a16="http://schemas.microsoft.com/office/drawing/2014/main" id="{C4D78277-5C05-477E-A618-CC5C0B83B8FE}"/>
                  </a:ext>
                </a:extLst>
              </p:cNvPr>
              <p:cNvSpPr>
                <a:spLocks noChangeAspect="1"/>
              </p:cNvSpPr>
              <p:nvPr/>
            </p:nvSpPr>
            <p:spPr>
              <a:xfrm>
                <a:off x="6849232" y="4115926"/>
                <a:ext cx="1836000" cy="18360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tIns="0" rtlCol="0" anchor="ctr"/>
              <a:lstStyle/>
              <a:p>
                <a:pPr algn="ctr"/>
                <a:endParaRPr lang="en-US" sz="1200">
                  <a:solidFill>
                    <a:schemeClr val="tx1"/>
                  </a:solidFill>
                  <a:latin typeface="Segoe UI Semibold" panose="020B0702040204020203" pitchFamily="34" charset="0"/>
                  <a:cs typeface="Segoe UI Semibold" panose="020B0702040204020203" pitchFamily="34" charset="0"/>
                </a:endParaRPr>
              </a:p>
            </p:txBody>
          </p:sp>
          <p:sp>
            <p:nvSpPr>
              <p:cNvPr id="50" name="אליפסה 49">
                <a:extLst>
                  <a:ext uri="{FF2B5EF4-FFF2-40B4-BE49-F238E27FC236}">
                    <a16:creationId xmlns:a16="http://schemas.microsoft.com/office/drawing/2014/main" id="{CAD9DAAB-5894-43A2-A148-BD4FBA863582}"/>
                  </a:ext>
                </a:extLst>
              </p:cNvPr>
              <p:cNvSpPr>
                <a:spLocks noChangeAspect="1"/>
              </p:cNvSpPr>
              <p:nvPr/>
            </p:nvSpPr>
            <p:spPr>
              <a:xfrm>
                <a:off x="6975233" y="4241927"/>
                <a:ext cx="1584000" cy="1584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he-IL" sz="1200" dirty="0">
                    <a:solidFill>
                      <a:schemeClr val="tx1"/>
                    </a:solidFill>
                    <a:latin typeface="Segoe UI Semibold" panose="020B0702040204020203" pitchFamily="34" charset="0"/>
                    <a:cs typeface="Segoe UI Semibold" panose="020B0702040204020203" pitchFamily="34" charset="0"/>
                  </a:rPr>
                  <a:t>פיתוח שירותים לשילוב אנשים עם מוגבלות בקהילה</a:t>
                </a:r>
                <a:endParaRPr lang="en-US" sz="1200" dirty="0">
                  <a:solidFill>
                    <a:schemeClr val="tx1"/>
                  </a:solidFill>
                  <a:latin typeface="Segoe UI Semibold" panose="020B0702040204020203" pitchFamily="34" charset="0"/>
                  <a:cs typeface="Segoe UI Semibold" panose="020B0702040204020203" pitchFamily="34" charset="0"/>
                </a:endParaRPr>
              </a:p>
            </p:txBody>
          </p:sp>
        </p:grpSp>
        <p:cxnSp>
          <p:nvCxnSpPr>
            <p:cNvPr id="68" name="מחבר ישר 67">
              <a:extLst>
                <a:ext uri="{FF2B5EF4-FFF2-40B4-BE49-F238E27FC236}">
                  <a16:creationId xmlns:a16="http://schemas.microsoft.com/office/drawing/2014/main" id="{DE18DFD5-0942-41B7-9888-BC07EA25627D}"/>
                </a:ext>
              </a:extLst>
            </p:cNvPr>
            <p:cNvCxnSpPr>
              <a:cxnSpLocks/>
            </p:cNvCxnSpPr>
            <p:nvPr/>
          </p:nvCxnSpPr>
          <p:spPr>
            <a:xfrm flipV="1">
              <a:off x="9505688" y="2135085"/>
              <a:ext cx="0" cy="2566058"/>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8" name="אליפסה 17">
              <a:extLst>
                <a:ext uri="{FF2B5EF4-FFF2-40B4-BE49-F238E27FC236}">
                  <a16:creationId xmlns:a16="http://schemas.microsoft.com/office/drawing/2014/main" id="{54D1176B-43E3-4511-BFC5-37BF1D60E2FB}"/>
                </a:ext>
              </a:extLst>
            </p:cNvPr>
            <p:cNvSpPr>
              <a:spLocks noChangeAspect="1"/>
            </p:cNvSpPr>
            <p:nvPr/>
          </p:nvSpPr>
          <p:spPr>
            <a:xfrm>
              <a:off x="8915571" y="3241564"/>
              <a:ext cx="1224000" cy="1224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lnSpc>
                  <a:spcPts val="1200"/>
                </a:lnSpc>
                <a:defRPr/>
              </a:pPr>
              <a:r>
                <a:rPr lang="he-IL" sz="2400" b="1" dirty="0" smtClean="0">
                  <a:solidFill>
                    <a:schemeClr val="accent2"/>
                  </a:solidFill>
                  <a:latin typeface="Segoe UI Semibold" panose="020B0702040204020203" pitchFamily="34" charset="0"/>
                  <a:cs typeface="Segoe UI Semibold" panose="020B0702040204020203" pitchFamily="34" charset="0"/>
                </a:rPr>
                <a:t>142</a:t>
              </a:r>
              <a:endParaRPr lang="he-IL" sz="1100" dirty="0">
                <a:solidFill>
                  <a:schemeClr val="tx1"/>
                </a:solidFill>
                <a:latin typeface="Segoe UI Semibold" panose="020B0702040204020203" pitchFamily="34" charset="0"/>
                <a:cs typeface="Segoe UI Semibold" panose="020B0702040204020203" pitchFamily="34" charset="0"/>
              </a:endParaRPr>
            </a:p>
          </p:txBody>
        </p:sp>
        <p:grpSp>
          <p:nvGrpSpPr>
            <p:cNvPr id="51" name="קבוצה 50">
              <a:extLst>
                <a:ext uri="{FF2B5EF4-FFF2-40B4-BE49-F238E27FC236}">
                  <a16:creationId xmlns:a16="http://schemas.microsoft.com/office/drawing/2014/main" id="{94E27ECD-AA38-43F5-9C5D-85E1130D15DA}"/>
                </a:ext>
              </a:extLst>
            </p:cNvPr>
            <p:cNvGrpSpPr/>
            <p:nvPr/>
          </p:nvGrpSpPr>
          <p:grpSpPr>
            <a:xfrm>
              <a:off x="8893688" y="1520825"/>
              <a:ext cx="1224000" cy="1224000"/>
              <a:chOff x="5597222" y="1898290"/>
              <a:chExt cx="1008000" cy="1008000"/>
            </a:xfrm>
          </p:grpSpPr>
          <p:sp>
            <p:nvSpPr>
              <p:cNvPr id="64" name="אליפסה 63">
                <a:extLst>
                  <a:ext uri="{FF2B5EF4-FFF2-40B4-BE49-F238E27FC236}">
                    <a16:creationId xmlns:a16="http://schemas.microsoft.com/office/drawing/2014/main" id="{66992BAB-86A5-4AE3-877C-810AF7B07CC8}"/>
                  </a:ext>
                </a:extLst>
              </p:cNvPr>
              <p:cNvSpPr>
                <a:spLocks noChangeAspect="1"/>
              </p:cNvSpPr>
              <p:nvPr/>
            </p:nvSpPr>
            <p:spPr>
              <a:xfrm>
                <a:off x="5597222" y="1898290"/>
                <a:ext cx="1008000" cy="10080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540000" rIns="36000" bIns="0" rtlCol="0" anchor="t"/>
              <a:lstStyle/>
              <a:p>
                <a:pPr algn="ctr">
                  <a:defRPr/>
                </a:pPr>
                <a:r>
                  <a:rPr lang="he-IL" sz="1400" b="1" dirty="0">
                    <a:solidFill>
                      <a:schemeClr val="bg1"/>
                    </a:solidFill>
                    <a:latin typeface="Segoe UI Semibold" panose="020B0702040204020203" pitchFamily="34" charset="0"/>
                    <a:cs typeface="Segoe UI Semibold" panose="020B0702040204020203" pitchFamily="34" charset="0"/>
                  </a:rPr>
                  <a:t>נכים</a:t>
                </a:r>
              </a:p>
            </p:txBody>
          </p:sp>
          <p:pic>
            <p:nvPicPr>
              <p:cNvPr id="65" name="גרפיקה 64">
                <a:extLst>
                  <a:ext uri="{FF2B5EF4-FFF2-40B4-BE49-F238E27FC236}">
                    <a16:creationId xmlns:a16="http://schemas.microsoft.com/office/drawing/2014/main" id="{7849E0F4-682C-4CB1-9306-44D33339D7D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939222" y="2121700"/>
                <a:ext cx="324000" cy="288000"/>
              </a:xfrm>
              <a:prstGeom prst="rect">
                <a:avLst/>
              </a:prstGeom>
            </p:spPr>
          </p:pic>
        </p:grpSp>
      </p:grpSp>
      <p:grpSp>
        <p:nvGrpSpPr>
          <p:cNvPr id="6" name="קבוצה 5">
            <a:extLst>
              <a:ext uri="{FF2B5EF4-FFF2-40B4-BE49-F238E27FC236}">
                <a16:creationId xmlns:a16="http://schemas.microsoft.com/office/drawing/2014/main" id="{1BC7AC10-55CB-4CE1-A0F8-B68AF46AF8B8}"/>
              </a:ext>
            </a:extLst>
          </p:cNvPr>
          <p:cNvGrpSpPr/>
          <p:nvPr/>
        </p:nvGrpSpPr>
        <p:grpSpPr>
          <a:xfrm>
            <a:off x="6650005" y="1714795"/>
            <a:ext cx="1749686" cy="4743327"/>
            <a:chOff x="6995979" y="1512151"/>
            <a:chExt cx="1368000" cy="4473995"/>
          </a:xfrm>
        </p:grpSpPr>
        <p:grpSp>
          <p:nvGrpSpPr>
            <p:cNvPr id="52" name="קבוצה 51">
              <a:extLst>
                <a:ext uri="{FF2B5EF4-FFF2-40B4-BE49-F238E27FC236}">
                  <a16:creationId xmlns:a16="http://schemas.microsoft.com/office/drawing/2014/main" id="{62674758-8201-4CE9-9095-0777D903B09C}"/>
                </a:ext>
              </a:extLst>
            </p:cNvPr>
            <p:cNvGrpSpPr>
              <a:grpSpLocks noChangeAspect="1"/>
            </p:cNvGrpSpPr>
            <p:nvPr/>
          </p:nvGrpSpPr>
          <p:grpSpPr>
            <a:xfrm>
              <a:off x="6995979" y="4618146"/>
              <a:ext cx="1368000" cy="1368000"/>
              <a:chOff x="6849232" y="4115926"/>
              <a:chExt cx="1836000" cy="1836000"/>
            </a:xfrm>
          </p:grpSpPr>
          <p:sp>
            <p:nvSpPr>
              <p:cNvPr id="53" name="אליפסה 52">
                <a:extLst>
                  <a:ext uri="{FF2B5EF4-FFF2-40B4-BE49-F238E27FC236}">
                    <a16:creationId xmlns:a16="http://schemas.microsoft.com/office/drawing/2014/main" id="{53DAAD65-D4CF-4158-8FF3-FC3058CA322D}"/>
                  </a:ext>
                </a:extLst>
              </p:cNvPr>
              <p:cNvSpPr>
                <a:spLocks noChangeAspect="1"/>
              </p:cNvSpPr>
              <p:nvPr/>
            </p:nvSpPr>
            <p:spPr>
              <a:xfrm>
                <a:off x="6849232" y="4115926"/>
                <a:ext cx="1836000" cy="183600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tIns="0" rtlCol="0" anchor="ctr"/>
              <a:lstStyle/>
              <a:p>
                <a:pPr algn="ctr"/>
                <a:endParaRPr lang="en-US" sz="1200">
                  <a:solidFill>
                    <a:schemeClr val="tx1"/>
                  </a:solidFill>
                  <a:latin typeface="Segoe UI Semibold" panose="020B0702040204020203" pitchFamily="34" charset="0"/>
                  <a:cs typeface="Segoe UI Semibold" panose="020B0702040204020203" pitchFamily="34" charset="0"/>
                </a:endParaRPr>
              </a:p>
            </p:txBody>
          </p:sp>
          <p:sp>
            <p:nvSpPr>
              <p:cNvPr id="54" name="אליפסה 53">
                <a:extLst>
                  <a:ext uri="{FF2B5EF4-FFF2-40B4-BE49-F238E27FC236}">
                    <a16:creationId xmlns:a16="http://schemas.microsoft.com/office/drawing/2014/main" id="{1EAECF27-FE9E-49B5-9F98-DE63AB55076F}"/>
                  </a:ext>
                </a:extLst>
              </p:cNvPr>
              <p:cNvSpPr>
                <a:spLocks noChangeAspect="1"/>
              </p:cNvSpPr>
              <p:nvPr/>
            </p:nvSpPr>
            <p:spPr>
              <a:xfrm>
                <a:off x="6975233" y="4241927"/>
                <a:ext cx="1584000" cy="1584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he-IL" sz="1200" dirty="0">
                    <a:solidFill>
                      <a:schemeClr val="tx1"/>
                    </a:solidFill>
                    <a:latin typeface="Segoe UI Semibold" panose="020B0702040204020203" pitchFamily="34" charset="0"/>
                    <a:cs typeface="Segoe UI Semibold" panose="020B0702040204020203" pitchFamily="34" charset="0"/>
                  </a:rPr>
                  <a:t>קידום ופיתוח  שירותים לקשישים</a:t>
                </a:r>
                <a:endParaRPr lang="en-US" sz="1200" dirty="0">
                  <a:solidFill>
                    <a:schemeClr val="tx1"/>
                  </a:solidFill>
                  <a:latin typeface="Segoe UI Semibold" panose="020B0702040204020203" pitchFamily="34" charset="0"/>
                  <a:cs typeface="Segoe UI Semibold" panose="020B0702040204020203" pitchFamily="34" charset="0"/>
                </a:endParaRPr>
              </a:p>
            </p:txBody>
          </p:sp>
        </p:grpSp>
        <p:cxnSp>
          <p:nvCxnSpPr>
            <p:cNvPr id="70" name="מחבר ישר 69">
              <a:extLst>
                <a:ext uri="{FF2B5EF4-FFF2-40B4-BE49-F238E27FC236}">
                  <a16:creationId xmlns:a16="http://schemas.microsoft.com/office/drawing/2014/main" id="{3E1F827D-30E1-47DE-A380-AC6B3E2FB948}"/>
                </a:ext>
              </a:extLst>
            </p:cNvPr>
            <p:cNvCxnSpPr>
              <a:cxnSpLocks/>
            </p:cNvCxnSpPr>
            <p:nvPr/>
          </p:nvCxnSpPr>
          <p:spPr>
            <a:xfrm flipV="1">
              <a:off x="7679979" y="2145971"/>
              <a:ext cx="0" cy="2566058"/>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1" name="אליפסה 20">
              <a:extLst>
                <a:ext uri="{FF2B5EF4-FFF2-40B4-BE49-F238E27FC236}">
                  <a16:creationId xmlns:a16="http://schemas.microsoft.com/office/drawing/2014/main" id="{5FABA01C-4ECE-4153-9E2A-95F7E912054D}"/>
                </a:ext>
              </a:extLst>
            </p:cNvPr>
            <p:cNvSpPr>
              <a:spLocks noChangeAspect="1"/>
            </p:cNvSpPr>
            <p:nvPr/>
          </p:nvSpPr>
          <p:spPr>
            <a:xfrm>
              <a:off x="7025211" y="3232890"/>
              <a:ext cx="1224000" cy="1224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lnSpc>
                  <a:spcPts val="1200"/>
                </a:lnSpc>
                <a:defRPr/>
              </a:pPr>
              <a:r>
                <a:rPr lang="he-IL" sz="1800" b="1" dirty="0" smtClean="0">
                  <a:solidFill>
                    <a:schemeClr val="accent5"/>
                  </a:solidFill>
                  <a:latin typeface="Segoe UI Semibold" panose="020B0702040204020203" pitchFamily="34" charset="0"/>
                  <a:cs typeface="Segoe UI Semibold" panose="020B0702040204020203" pitchFamily="34" charset="0"/>
                </a:rPr>
                <a:t>71</a:t>
              </a:r>
              <a:endParaRPr lang="he-IL" sz="1800" b="1" dirty="0">
                <a:solidFill>
                  <a:schemeClr val="accent5"/>
                </a:solidFill>
                <a:latin typeface="Segoe UI Semibold" panose="020B0702040204020203" pitchFamily="34" charset="0"/>
                <a:cs typeface="Segoe UI Semibold" panose="020B0702040204020203" pitchFamily="34" charset="0"/>
              </a:endParaRPr>
            </a:p>
          </p:txBody>
        </p:sp>
        <p:grpSp>
          <p:nvGrpSpPr>
            <p:cNvPr id="67" name="קבוצה 66">
              <a:extLst>
                <a:ext uri="{FF2B5EF4-FFF2-40B4-BE49-F238E27FC236}">
                  <a16:creationId xmlns:a16="http://schemas.microsoft.com/office/drawing/2014/main" id="{8D72518E-03A4-4B4A-A066-07FED0E556AC}"/>
                </a:ext>
              </a:extLst>
            </p:cNvPr>
            <p:cNvGrpSpPr/>
            <p:nvPr/>
          </p:nvGrpSpPr>
          <p:grpSpPr>
            <a:xfrm>
              <a:off x="7074251" y="1512151"/>
              <a:ext cx="1224000" cy="1224000"/>
              <a:chOff x="5602387" y="2832135"/>
              <a:chExt cx="1008000" cy="1008000"/>
            </a:xfrm>
          </p:grpSpPr>
          <p:sp>
            <p:nvSpPr>
              <p:cNvPr id="69" name="אליפסה 68">
                <a:extLst>
                  <a:ext uri="{FF2B5EF4-FFF2-40B4-BE49-F238E27FC236}">
                    <a16:creationId xmlns:a16="http://schemas.microsoft.com/office/drawing/2014/main" id="{7C43E2E9-0281-453D-9A65-4BF0489D7743}"/>
                  </a:ext>
                </a:extLst>
              </p:cNvPr>
              <p:cNvSpPr>
                <a:spLocks noChangeAspect="1"/>
              </p:cNvSpPr>
              <p:nvPr/>
            </p:nvSpPr>
            <p:spPr>
              <a:xfrm>
                <a:off x="5602387" y="2832135"/>
                <a:ext cx="1008000" cy="10080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540000" rIns="36000" bIns="0" rtlCol="0" anchor="t"/>
              <a:lstStyle/>
              <a:p>
                <a:pPr algn="ctr">
                  <a:defRPr/>
                </a:pPr>
                <a:r>
                  <a:rPr lang="he-IL" sz="1400" b="1" dirty="0">
                    <a:solidFill>
                      <a:schemeClr val="bg1"/>
                    </a:solidFill>
                    <a:latin typeface="Segoe UI Semibold" panose="020B0702040204020203" pitchFamily="34" charset="0"/>
                    <a:cs typeface="Segoe UI Semibold" panose="020B0702040204020203" pitchFamily="34" charset="0"/>
                  </a:rPr>
                  <a:t>סיעוד</a:t>
                </a:r>
              </a:p>
            </p:txBody>
          </p:sp>
          <p:pic>
            <p:nvPicPr>
              <p:cNvPr id="74" name="גרפיקה 73">
                <a:extLst>
                  <a:ext uri="{FF2B5EF4-FFF2-40B4-BE49-F238E27FC236}">
                    <a16:creationId xmlns:a16="http://schemas.microsoft.com/office/drawing/2014/main" id="{916E9DB0-98B9-40C7-82AF-556FF18B863C}"/>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994859" y="2995293"/>
                <a:ext cx="212727" cy="360000"/>
              </a:xfrm>
              <a:prstGeom prst="rect">
                <a:avLst/>
              </a:prstGeom>
            </p:spPr>
          </p:pic>
        </p:grpSp>
      </p:grpSp>
      <p:grpSp>
        <p:nvGrpSpPr>
          <p:cNvPr id="5" name="קבוצה 4">
            <a:extLst>
              <a:ext uri="{FF2B5EF4-FFF2-40B4-BE49-F238E27FC236}">
                <a16:creationId xmlns:a16="http://schemas.microsoft.com/office/drawing/2014/main" id="{3448E659-67DA-4AB0-9768-10345F59BA0A}"/>
              </a:ext>
            </a:extLst>
          </p:cNvPr>
          <p:cNvGrpSpPr/>
          <p:nvPr/>
        </p:nvGrpSpPr>
        <p:grpSpPr>
          <a:xfrm>
            <a:off x="4735232" y="1714795"/>
            <a:ext cx="1749686" cy="4743845"/>
            <a:chOff x="5178197" y="1511663"/>
            <a:chExt cx="1368000" cy="4474483"/>
          </a:xfrm>
        </p:grpSpPr>
        <p:grpSp>
          <p:nvGrpSpPr>
            <p:cNvPr id="55" name="קבוצה 54">
              <a:extLst>
                <a:ext uri="{FF2B5EF4-FFF2-40B4-BE49-F238E27FC236}">
                  <a16:creationId xmlns:a16="http://schemas.microsoft.com/office/drawing/2014/main" id="{A1C7CBAF-68FD-469B-A247-AD000F922EA8}"/>
                </a:ext>
              </a:extLst>
            </p:cNvPr>
            <p:cNvGrpSpPr>
              <a:grpSpLocks noChangeAspect="1"/>
            </p:cNvGrpSpPr>
            <p:nvPr/>
          </p:nvGrpSpPr>
          <p:grpSpPr>
            <a:xfrm>
              <a:off x="5178197" y="4618146"/>
              <a:ext cx="1368000" cy="1368000"/>
              <a:chOff x="6849232" y="4115926"/>
              <a:chExt cx="1836000" cy="1836000"/>
            </a:xfrm>
          </p:grpSpPr>
          <p:sp>
            <p:nvSpPr>
              <p:cNvPr id="56" name="אליפסה 55">
                <a:extLst>
                  <a:ext uri="{FF2B5EF4-FFF2-40B4-BE49-F238E27FC236}">
                    <a16:creationId xmlns:a16="http://schemas.microsoft.com/office/drawing/2014/main" id="{1C0FF3B4-EBF4-4238-86C8-00C830D17EE5}"/>
                  </a:ext>
                </a:extLst>
              </p:cNvPr>
              <p:cNvSpPr>
                <a:spLocks noChangeAspect="1"/>
              </p:cNvSpPr>
              <p:nvPr/>
            </p:nvSpPr>
            <p:spPr>
              <a:xfrm>
                <a:off x="6849232" y="4115926"/>
                <a:ext cx="1836000" cy="183600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tIns="0" rtlCol="0" anchor="ctr"/>
              <a:lstStyle/>
              <a:p>
                <a:pPr algn="ctr"/>
                <a:endParaRPr lang="en-US" sz="1200">
                  <a:solidFill>
                    <a:schemeClr val="tx1"/>
                  </a:solidFill>
                  <a:latin typeface="Segoe UI Semibold" panose="020B0702040204020203" pitchFamily="34" charset="0"/>
                  <a:cs typeface="Segoe UI Semibold" panose="020B0702040204020203" pitchFamily="34" charset="0"/>
                </a:endParaRPr>
              </a:p>
            </p:txBody>
          </p:sp>
          <p:sp>
            <p:nvSpPr>
              <p:cNvPr id="57" name="אליפסה 56">
                <a:extLst>
                  <a:ext uri="{FF2B5EF4-FFF2-40B4-BE49-F238E27FC236}">
                    <a16:creationId xmlns:a16="http://schemas.microsoft.com/office/drawing/2014/main" id="{EE718D39-6737-4B27-B537-10CBB7850EF4}"/>
                  </a:ext>
                </a:extLst>
              </p:cNvPr>
              <p:cNvSpPr>
                <a:spLocks noChangeAspect="1"/>
              </p:cNvSpPr>
              <p:nvPr/>
            </p:nvSpPr>
            <p:spPr>
              <a:xfrm>
                <a:off x="6975233" y="4241927"/>
                <a:ext cx="1584000" cy="1584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he-IL" sz="1200" dirty="0">
                    <a:solidFill>
                      <a:schemeClr val="tx1"/>
                    </a:solidFill>
                    <a:latin typeface="Segoe UI Semibold" panose="020B0702040204020203" pitchFamily="34" charset="0"/>
                    <a:cs typeface="Segoe UI Semibold" panose="020B0702040204020203" pitchFamily="34" charset="0"/>
                  </a:rPr>
                  <a:t>פיתוח והטמעת </a:t>
                </a:r>
                <a:r>
                  <a:rPr lang="he-IL" sz="1200" dirty="0" err="1">
                    <a:solidFill>
                      <a:schemeClr val="tx1"/>
                    </a:solidFill>
                    <a:latin typeface="Segoe UI Semibold" panose="020B0702040204020203" pitchFamily="34" charset="0"/>
                    <a:cs typeface="Segoe UI Semibold" panose="020B0702040204020203" pitchFamily="34" charset="0"/>
                  </a:rPr>
                  <a:t>תכניות</a:t>
                </a:r>
                <a:r>
                  <a:rPr lang="he-IL" sz="1200" dirty="0">
                    <a:solidFill>
                      <a:schemeClr val="tx1"/>
                    </a:solidFill>
                    <a:latin typeface="Segoe UI Semibold" panose="020B0702040204020203" pitchFamily="34" charset="0"/>
                    <a:cs typeface="Segoe UI Semibold" panose="020B0702040204020203" pitchFamily="34" charset="0"/>
                  </a:rPr>
                  <a:t> לילדים בני נוער וצעירים</a:t>
                </a:r>
                <a:endParaRPr lang="en-US" sz="1200" dirty="0">
                  <a:solidFill>
                    <a:schemeClr val="tx1"/>
                  </a:solidFill>
                  <a:latin typeface="Segoe UI Semibold" panose="020B0702040204020203" pitchFamily="34" charset="0"/>
                  <a:cs typeface="Segoe UI Semibold" panose="020B0702040204020203" pitchFamily="34" charset="0"/>
                </a:endParaRPr>
              </a:p>
            </p:txBody>
          </p:sp>
        </p:grpSp>
        <p:cxnSp>
          <p:nvCxnSpPr>
            <p:cNvPr id="71" name="מחבר ישר 70">
              <a:extLst>
                <a:ext uri="{FF2B5EF4-FFF2-40B4-BE49-F238E27FC236}">
                  <a16:creationId xmlns:a16="http://schemas.microsoft.com/office/drawing/2014/main" id="{5794B24E-6F51-41B6-B7E5-35D93414EAEC}"/>
                </a:ext>
              </a:extLst>
            </p:cNvPr>
            <p:cNvCxnSpPr>
              <a:cxnSpLocks/>
            </p:cNvCxnSpPr>
            <p:nvPr/>
          </p:nvCxnSpPr>
          <p:spPr>
            <a:xfrm flipV="1">
              <a:off x="5862197" y="2145971"/>
              <a:ext cx="0" cy="2566058"/>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4" name="אליפסה 23">
              <a:extLst>
                <a:ext uri="{FF2B5EF4-FFF2-40B4-BE49-F238E27FC236}">
                  <a16:creationId xmlns:a16="http://schemas.microsoft.com/office/drawing/2014/main" id="{DA5C2258-E0E9-4BC7-8884-D6C453C07DCB}"/>
                </a:ext>
              </a:extLst>
            </p:cNvPr>
            <p:cNvSpPr>
              <a:spLocks noChangeAspect="1"/>
            </p:cNvSpPr>
            <p:nvPr/>
          </p:nvSpPr>
          <p:spPr>
            <a:xfrm>
              <a:off x="5228314" y="3050280"/>
              <a:ext cx="1224001" cy="1224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lnSpc>
                  <a:spcPts val="1200"/>
                </a:lnSpc>
                <a:defRPr/>
              </a:pPr>
              <a:r>
                <a:rPr lang="he-IL" sz="2400" b="1" dirty="0" smtClean="0">
                  <a:solidFill>
                    <a:schemeClr val="accent3"/>
                  </a:solidFill>
                  <a:latin typeface="Segoe UI Semibold" panose="020B0702040204020203" pitchFamily="34" charset="0"/>
                  <a:cs typeface="Segoe UI Semibold" panose="020B0702040204020203" pitchFamily="34" charset="0"/>
                </a:rPr>
                <a:t>24</a:t>
              </a:r>
              <a:endParaRPr lang="he-IL" sz="1100" dirty="0">
                <a:solidFill>
                  <a:schemeClr val="tx1"/>
                </a:solidFill>
                <a:latin typeface="Segoe UI Semibold" panose="020B0702040204020203" pitchFamily="34" charset="0"/>
                <a:cs typeface="Segoe UI Semibold" panose="020B0702040204020203" pitchFamily="34" charset="0"/>
              </a:endParaRPr>
            </a:p>
          </p:txBody>
        </p:sp>
        <p:grpSp>
          <p:nvGrpSpPr>
            <p:cNvPr id="75" name="קבוצה 74">
              <a:extLst>
                <a:ext uri="{FF2B5EF4-FFF2-40B4-BE49-F238E27FC236}">
                  <a16:creationId xmlns:a16="http://schemas.microsoft.com/office/drawing/2014/main" id="{A36170BA-D5C9-44DD-9CD8-4966C5E5D35F}"/>
                </a:ext>
              </a:extLst>
            </p:cNvPr>
            <p:cNvGrpSpPr/>
            <p:nvPr/>
          </p:nvGrpSpPr>
          <p:grpSpPr>
            <a:xfrm>
              <a:off x="5250197" y="1511663"/>
              <a:ext cx="1224000" cy="1224000"/>
              <a:chOff x="5597222" y="3779328"/>
              <a:chExt cx="1008000" cy="1008000"/>
            </a:xfrm>
          </p:grpSpPr>
          <p:sp>
            <p:nvSpPr>
              <p:cNvPr id="76" name="אליפסה 75">
                <a:extLst>
                  <a:ext uri="{FF2B5EF4-FFF2-40B4-BE49-F238E27FC236}">
                    <a16:creationId xmlns:a16="http://schemas.microsoft.com/office/drawing/2014/main" id="{31FC4025-06B0-4FF1-B800-28DA5C8654A5}"/>
                  </a:ext>
                </a:extLst>
              </p:cNvPr>
              <p:cNvSpPr>
                <a:spLocks noChangeAspect="1"/>
              </p:cNvSpPr>
              <p:nvPr/>
            </p:nvSpPr>
            <p:spPr>
              <a:xfrm>
                <a:off x="5597222" y="3779328"/>
                <a:ext cx="1008000" cy="10080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540000" rIns="36000" bIns="0" rtlCol="0" anchor="t"/>
              <a:lstStyle/>
              <a:p>
                <a:pPr algn="ctr">
                  <a:defRPr/>
                </a:pPr>
                <a:r>
                  <a:rPr lang="he-IL" sz="1400" b="1" dirty="0">
                    <a:solidFill>
                      <a:schemeClr val="bg1"/>
                    </a:solidFill>
                    <a:latin typeface="Segoe UI Semibold" panose="020B0702040204020203" pitchFamily="34" charset="0"/>
                    <a:cs typeface="Segoe UI Semibold" panose="020B0702040204020203" pitchFamily="34" charset="0"/>
                  </a:rPr>
                  <a:t>ילדים ונוער בסיכון</a:t>
                </a:r>
              </a:p>
            </p:txBody>
          </p:sp>
          <p:pic>
            <p:nvPicPr>
              <p:cNvPr id="77" name="גרפיקה 76">
                <a:extLst>
                  <a:ext uri="{FF2B5EF4-FFF2-40B4-BE49-F238E27FC236}">
                    <a16:creationId xmlns:a16="http://schemas.microsoft.com/office/drawing/2014/main" id="{87FA0A0C-D710-4169-8385-2A1B337E5B41}"/>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5940282" y="4003920"/>
                <a:ext cx="321881" cy="288000"/>
              </a:xfrm>
              <a:prstGeom prst="rect">
                <a:avLst/>
              </a:prstGeom>
            </p:spPr>
          </p:pic>
        </p:grpSp>
      </p:grpSp>
      <p:grpSp>
        <p:nvGrpSpPr>
          <p:cNvPr id="4" name="קבוצה 3">
            <a:extLst>
              <a:ext uri="{FF2B5EF4-FFF2-40B4-BE49-F238E27FC236}">
                <a16:creationId xmlns:a16="http://schemas.microsoft.com/office/drawing/2014/main" id="{19FBD4FC-92DD-4786-8596-2EAFEA30D342}"/>
              </a:ext>
            </a:extLst>
          </p:cNvPr>
          <p:cNvGrpSpPr/>
          <p:nvPr/>
        </p:nvGrpSpPr>
        <p:grpSpPr>
          <a:xfrm>
            <a:off x="2809367" y="1698775"/>
            <a:ext cx="1749686" cy="4751115"/>
            <a:chOff x="3158074" y="1504805"/>
            <a:chExt cx="1368000" cy="4481341"/>
          </a:xfrm>
        </p:grpSpPr>
        <p:grpSp>
          <p:nvGrpSpPr>
            <p:cNvPr id="58" name="קבוצה 57">
              <a:extLst>
                <a:ext uri="{FF2B5EF4-FFF2-40B4-BE49-F238E27FC236}">
                  <a16:creationId xmlns:a16="http://schemas.microsoft.com/office/drawing/2014/main" id="{A50F07BF-DC7E-4BCF-B1BA-215A56ABD1A7}"/>
                </a:ext>
              </a:extLst>
            </p:cNvPr>
            <p:cNvGrpSpPr>
              <a:grpSpLocks noChangeAspect="1"/>
            </p:cNvGrpSpPr>
            <p:nvPr/>
          </p:nvGrpSpPr>
          <p:grpSpPr>
            <a:xfrm>
              <a:off x="3158074" y="4618146"/>
              <a:ext cx="1368000" cy="1368000"/>
              <a:chOff x="6849232" y="4115926"/>
              <a:chExt cx="1836000" cy="1836000"/>
            </a:xfrm>
          </p:grpSpPr>
          <p:sp>
            <p:nvSpPr>
              <p:cNvPr id="59" name="אליפסה 58">
                <a:extLst>
                  <a:ext uri="{FF2B5EF4-FFF2-40B4-BE49-F238E27FC236}">
                    <a16:creationId xmlns:a16="http://schemas.microsoft.com/office/drawing/2014/main" id="{BBB3904C-49E1-4146-8727-47F37192343C}"/>
                  </a:ext>
                </a:extLst>
              </p:cNvPr>
              <p:cNvSpPr>
                <a:spLocks noChangeAspect="1"/>
              </p:cNvSpPr>
              <p:nvPr/>
            </p:nvSpPr>
            <p:spPr>
              <a:xfrm>
                <a:off x="6849232" y="4115926"/>
                <a:ext cx="1836000" cy="1836000"/>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tIns="0" rtlCol="0" anchor="ctr"/>
              <a:lstStyle/>
              <a:p>
                <a:pPr algn="ctr"/>
                <a:endParaRPr lang="en-US" sz="1200">
                  <a:solidFill>
                    <a:schemeClr val="tx1"/>
                  </a:solidFill>
                  <a:latin typeface="Segoe UI Semibold" panose="020B0702040204020203" pitchFamily="34" charset="0"/>
                  <a:cs typeface="Segoe UI Semibold" panose="020B0702040204020203" pitchFamily="34" charset="0"/>
                </a:endParaRPr>
              </a:p>
            </p:txBody>
          </p:sp>
          <p:sp>
            <p:nvSpPr>
              <p:cNvPr id="60" name="אליפסה 59">
                <a:extLst>
                  <a:ext uri="{FF2B5EF4-FFF2-40B4-BE49-F238E27FC236}">
                    <a16:creationId xmlns:a16="http://schemas.microsoft.com/office/drawing/2014/main" id="{85B573AF-4A9C-4753-8D1A-6F94FACAE403}"/>
                  </a:ext>
                </a:extLst>
              </p:cNvPr>
              <p:cNvSpPr>
                <a:spLocks noChangeAspect="1"/>
              </p:cNvSpPr>
              <p:nvPr/>
            </p:nvSpPr>
            <p:spPr>
              <a:xfrm>
                <a:off x="6975233" y="4241927"/>
                <a:ext cx="1584000" cy="1584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he-IL" sz="1200" dirty="0">
                    <a:solidFill>
                      <a:schemeClr val="tx1"/>
                    </a:solidFill>
                    <a:latin typeface="Segoe UI Semibold" panose="020B0702040204020203" pitchFamily="34" charset="0"/>
                    <a:cs typeface="Segoe UI Semibold" panose="020B0702040204020203" pitchFamily="34" charset="0"/>
                  </a:rPr>
                  <a:t>פיתוח תוכניות חברתיות לאוכלוסיות מוחלשות</a:t>
                </a:r>
                <a:endParaRPr lang="en-US" sz="1200" dirty="0">
                  <a:solidFill>
                    <a:schemeClr val="tx1"/>
                  </a:solidFill>
                  <a:latin typeface="Segoe UI Semibold" panose="020B0702040204020203" pitchFamily="34" charset="0"/>
                  <a:cs typeface="Segoe UI Semibold" panose="020B0702040204020203" pitchFamily="34" charset="0"/>
                </a:endParaRPr>
              </a:p>
            </p:txBody>
          </p:sp>
        </p:grpSp>
        <p:cxnSp>
          <p:nvCxnSpPr>
            <p:cNvPr id="72" name="מחבר ישר 71">
              <a:extLst>
                <a:ext uri="{FF2B5EF4-FFF2-40B4-BE49-F238E27FC236}">
                  <a16:creationId xmlns:a16="http://schemas.microsoft.com/office/drawing/2014/main" id="{83336685-8C11-493A-94FB-A3B270CB7D8C}"/>
                </a:ext>
              </a:extLst>
            </p:cNvPr>
            <p:cNvCxnSpPr>
              <a:cxnSpLocks/>
            </p:cNvCxnSpPr>
            <p:nvPr/>
          </p:nvCxnSpPr>
          <p:spPr>
            <a:xfrm flipV="1">
              <a:off x="3842074" y="2145971"/>
              <a:ext cx="0" cy="2566058"/>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7" name="אליפסה 26">
              <a:extLst>
                <a:ext uri="{FF2B5EF4-FFF2-40B4-BE49-F238E27FC236}">
                  <a16:creationId xmlns:a16="http://schemas.microsoft.com/office/drawing/2014/main" id="{F89E2C91-95D8-4826-9AB9-86ADB7A6FA2B}"/>
                </a:ext>
              </a:extLst>
            </p:cNvPr>
            <p:cNvSpPr>
              <a:spLocks noChangeAspect="1"/>
            </p:cNvSpPr>
            <p:nvPr/>
          </p:nvSpPr>
          <p:spPr>
            <a:xfrm>
              <a:off x="3222260" y="3058533"/>
              <a:ext cx="1224000" cy="1224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lnSpc>
                  <a:spcPts val="1200"/>
                </a:lnSpc>
                <a:defRPr/>
              </a:pPr>
              <a:r>
                <a:rPr lang="he-IL" sz="2400" b="1" dirty="0" smtClean="0">
                  <a:solidFill>
                    <a:schemeClr val="accent6"/>
                  </a:solidFill>
                  <a:latin typeface="Segoe UI Semibold" panose="020B0702040204020203" pitchFamily="34" charset="0"/>
                  <a:cs typeface="Segoe UI Semibold" panose="020B0702040204020203" pitchFamily="34" charset="0"/>
                </a:rPr>
                <a:t>41</a:t>
              </a:r>
              <a:endParaRPr lang="he-IL" sz="1100" dirty="0">
                <a:solidFill>
                  <a:schemeClr val="tx1"/>
                </a:solidFill>
                <a:latin typeface="Segoe UI Semibold" panose="020B0702040204020203" pitchFamily="34" charset="0"/>
                <a:cs typeface="Segoe UI Semibold" panose="020B0702040204020203" pitchFamily="34" charset="0"/>
              </a:endParaRPr>
            </a:p>
          </p:txBody>
        </p:sp>
        <p:grpSp>
          <p:nvGrpSpPr>
            <p:cNvPr id="78" name="קבוצה 77">
              <a:extLst>
                <a:ext uri="{FF2B5EF4-FFF2-40B4-BE49-F238E27FC236}">
                  <a16:creationId xmlns:a16="http://schemas.microsoft.com/office/drawing/2014/main" id="{A84E31BB-6CB7-41B8-AA5F-BE0B62EF5371}"/>
                </a:ext>
              </a:extLst>
            </p:cNvPr>
            <p:cNvGrpSpPr/>
            <p:nvPr/>
          </p:nvGrpSpPr>
          <p:grpSpPr>
            <a:xfrm>
              <a:off x="3230074" y="1504805"/>
              <a:ext cx="1224000" cy="1224000"/>
              <a:chOff x="5597222" y="4719847"/>
              <a:chExt cx="1008000" cy="1008000"/>
            </a:xfrm>
          </p:grpSpPr>
          <p:sp>
            <p:nvSpPr>
              <p:cNvPr id="79" name="אליפסה 78">
                <a:extLst>
                  <a:ext uri="{FF2B5EF4-FFF2-40B4-BE49-F238E27FC236}">
                    <a16:creationId xmlns:a16="http://schemas.microsoft.com/office/drawing/2014/main" id="{F2F357E9-7C59-401B-AE61-0FDACBC9F915}"/>
                  </a:ext>
                </a:extLst>
              </p:cNvPr>
              <p:cNvSpPr>
                <a:spLocks noChangeAspect="1"/>
              </p:cNvSpPr>
              <p:nvPr/>
            </p:nvSpPr>
            <p:spPr>
              <a:xfrm>
                <a:off x="5597222" y="4719847"/>
                <a:ext cx="1008000" cy="1008000"/>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540000" rIns="36000" bIns="0" rtlCol="0" anchor="t"/>
              <a:lstStyle/>
              <a:p>
                <a:pPr algn="ctr">
                  <a:defRPr/>
                </a:pPr>
                <a:r>
                  <a:rPr lang="he-IL" sz="1400" b="1" dirty="0">
                    <a:solidFill>
                      <a:schemeClr val="bg1"/>
                    </a:solidFill>
                    <a:latin typeface="Segoe UI Semibold" panose="020B0702040204020203" pitchFamily="34" charset="0"/>
                    <a:cs typeface="Segoe UI Semibold" panose="020B0702040204020203" pitchFamily="34" charset="0"/>
                  </a:rPr>
                  <a:t>מפעלים מיוחדים</a:t>
                </a:r>
              </a:p>
            </p:txBody>
          </p:sp>
          <p:pic>
            <p:nvPicPr>
              <p:cNvPr id="80" name="גרפיקה 79">
                <a:extLst>
                  <a:ext uri="{FF2B5EF4-FFF2-40B4-BE49-F238E27FC236}">
                    <a16:creationId xmlns:a16="http://schemas.microsoft.com/office/drawing/2014/main" id="{6004502D-12B1-4B26-A9CF-9BD132E834D8}"/>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5957222" y="4926030"/>
                <a:ext cx="288000" cy="288000"/>
              </a:xfrm>
              <a:prstGeom prst="rect">
                <a:avLst/>
              </a:prstGeom>
            </p:spPr>
          </p:pic>
        </p:grpSp>
      </p:grpSp>
      <p:cxnSp>
        <p:nvCxnSpPr>
          <p:cNvPr id="85" name="מחבר ישר 84">
            <a:extLst>
              <a:ext uri="{FF2B5EF4-FFF2-40B4-BE49-F238E27FC236}">
                <a16:creationId xmlns:a16="http://schemas.microsoft.com/office/drawing/2014/main" id="{83336685-8C11-493A-94FB-A3B270CB7D8C}"/>
              </a:ext>
            </a:extLst>
          </p:cNvPr>
          <p:cNvCxnSpPr>
            <a:cxnSpLocks/>
          </p:cNvCxnSpPr>
          <p:nvPr/>
        </p:nvCxnSpPr>
        <p:spPr>
          <a:xfrm flipV="1">
            <a:off x="1837600" y="2503857"/>
            <a:ext cx="0" cy="2720533"/>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grpSp>
        <p:nvGrpSpPr>
          <p:cNvPr id="2" name="קבוצה 1">
            <a:extLst>
              <a:ext uri="{FF2B5EF4-FFF2-40B4-BE49-F238E27FC236}">
                <a16:creationId xmlns:a16="http://schemas.microsoft.com/office/drawing/2014/main" id="{368A19CE-97A9-4B64-9261-CFC139841E6D}"/>
              </a:ext>
            </a:extLst>
          </p:cNvPr>
          <p:cNvGrpSpPr/>
          <p:nvPr/>
        </p:nvGrpSpPr>
        <p:grpSpPr>
          <a:xfrm>
            <a:off x="944168" y="1692133"/>
            <a:ext cx="1749686" cy="4758157"/>
            <a:chOff x="1216882" y="1498163"/>
            <a:chExt cx="1368000" cy="4487983"/>
          </a:xfrm>
        </p:grpSpPr>
        <p:grpSp>
          <p:nvGrpSpPr>
            <p:cNvPr id="61" name="קבוצה 60">
              <a:extLst>
                <a:ext uri="{FF2B5EF4-FFF2-40B4-BE49-F238E27FC236}">
                  <a16:creationId xmlns:a16="http://schemas.microsoft.com/office/drawing/2014/main" id="{B4C029ED-8BF6-4814-B0F1-7B2DCCFB6ED2}"/>
                </a:ext>
              </a:extLst>
            </p:cNvPr>
            <p:cNvGrpSpPr>
              <a:grpSpLocks noChangeAspect="1"/>
            </p:cNvGrpSpPr>
            <p:nvPr/>
          </p:nvGrpSpPr>
          <p:grpSpPr>
            <a:xfrm>
              <a:off x="1216882" y="4618146"/>
              <a:ext cx="1368000" cy="1368000"/>
              <a:chOff x="6849232" y="4115926"/>
              <a:chExt cx="1836000" cy="1836000"/>
            </a:xfrm>
          </p:grpSpPr>
          <p:sp>
            <p:nvSpPr>
              <p:cNvPr id="62" name="אליפסה 61">
                <a:extLst>
                  <a:ext uri="{FF2B5EF4-FFF2-40B4-BE49-F238E27FC236}">
                    <a16:creationId xmlns:a16="http://schemas.microsoft.com/office/drawing/2014/main" id="{5FB3481C-2938-41C5-B579-71AD89E313AF}"/>
                  </a:ext>
                </a:extLst>
              </p:cNvPr>
              <p:cNvSpPr>
                <a:spLocks noChangeAspect="1"/>
              </p:cNvSpPr>
              <p:nvPr/>
            </p:nvSpPr>
            <p:spPr>
              <a:xfrm>
                <a:off x="6849232" y="4115926"/>
                <a:ext cx="1836000" cy="183600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tIns="0" rtlCol="0" anchor="ctr"/>
              <a:lstStyle/>
              <a:p>
                <a:pPr algn="ctr"/>
                <a:endParaRPr lang="en-US" sz="1200">
                  <a:solidFill>
                    <a:schemeClr val="tx1"/>
                  </a:solidFill>
                  <a:latin typeface="Segoe UI Semibold" panose="020B0702040204020203" pitchFamily="34" charset="0"/>
                  <a:cs typeface="Segoe UI Semibold" panose="020B0702040204020203" pitchFamily="34" charset="0"/>
                </a:endParaRPr>
              </a:p>
            </p:txBody>
          </p:sp>
          <p:sp>
            <p:nvSpPr>
              <p:cNvPr id="63" name="אליפסה 62">
                <a:extLst>
                  <a:ext uri="{FF2B5EF4-FFF2-40B4-BE49-F238E27FC236}">
                    <a16:creationId xmlns:a16="http://schemas.microsoft.com/office/drawing/2014/main" id="{289C9A91-B5E8-4641-8EC3-6F9D31152D07}"/>
                  </a:ext>
                </a:extLst>
              </p:cNvPr>
              <p:cNvSpPr>
                <a:spLocks noChangeAspect="1"/>
              </p:cNvSpPr>
              <p:nvPr/>
            </p:nvSpPr>
            <p:spPr>
              <a:xfrm>
                <a:off x="6975233" y="4241927"/>
                <a:ext cx="1584000" cy="1584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he-IL" sz="1200" dirty="0">
                    <a:solidFill>
                      <a:schemeClr val="tx1"/>
                    </a:solidFill>
                    <a:latin typeface="Segoe UI Semibold" panose="020B0702040204020203" pitchFamily="34" charset="0"/>
                    <a:cs typeface="Segoe UI Semibold" panose="020B0702040204020203" pitchFamily="34" charset="0"/>
                  </a:rPr>
                  <a:t>פיתוח </a:t>
                </a:r>
                <a:r>
                  <a:rPr lang="he-IL" sz="1200" dirty="0" err="1">
                    <a:solidFill>
                      <a:schemeClr val="tx1"/>
                    </a:solidFill>
                    <a:latin typeface="Segoe UI Semibold" panose="020B0702040204020203" pitchFamily="34" charset="0"/>
                    <a:cs typeface="Segoe UI Semibold" panose="020B0702040204020203" pitchFamily="34" charset="0"/>
                  </a:rPr>
                  <a:t>תכניות</a:t>
                </a:r>
                <a:r>
                  <a:rPr lang="he-IL" sz="1200" dirty="0">
                    <a:solidFill>
                      <a:schemeClr val="tx1"/>
                    </a:solidFill>
                    <a:latin typeface="Segoe UI Semibold" panose="020B0702040204020203" pitchFamily="34" charset="0"/>
                    <a:cs typeface="Segoe UI Semibold" panose="020B0702040204020203" pitchFamily="34" charset="0"/>
                  </a:rPr>
                  <a:t> וטכנולוגיות   </a:t>
                </a:r>
              </a:p>
              <a:p>
                <a:pPr algn="ctr"/>
                <a:r>
                  <a:rPr lang="he-IL" sz="1200" dirty="0">
                    <a:solidFill>
                      <a:schemeClr val="tx1"/>
                    </a:solidFill>
                    <a:latin typeface="Segoe UI Semibold" panose="020B0702040204020203" pitchFamily="34" charset="0"/>
                    <a:cs typeface="Segoe UI Semibold" panose="020B0702040204020203" pitchFamily="34" charset="0"/>
                  </a:rPr>
                  <a:t>למניעת תאונות עבודה ומחלות מקצוע</a:t>
                </a:r>
                <a:endParaRPr lang="en-US" sz="1200" dirty="0">
                  <a:solidFill>
                    <a:schemeClr val="tx1"/>
                  </a:solidFill>
                  <a:latin typeface="Segoe UI Semibold" panose="020B0702040204020203" pitchFamily="34" charset="0"/>
                  <a:cs typeface="Segoe UI Semibold" panose="020B0702040204020203" pitchFamily="34" charset="0"/>
                </a:endParaRPr>
              </a:p>
            </p:txBody>
          </p:sp>
        </p:grpSp>
        <p:sp>
          <p:nvSpPr>
            <p:cNvPr id="30" name="אליפסה 29">
              <a:extLst>
                <a:ext uri="{FF2B5EF4-FFF2-40B4-BE49-F238E27FC236}">
                  <a16:creationId xmlns:a16="http://schemas.microsoft.com/office/drawing/2014/main" id="{C987AC2A-1D46-4EE5-B50F-2A0D0D73BA35}"/>
                </a:ext>
              </a:extLst>
            </p:cNvPr>
            <p:cNvSpPr>
              <a:spLocks noChangeAspect="1"/>
            </p:cNvSpPr>
            <p:nvPr/>
          </p:nvSpPr>
          <p:spPr>
            <a:xfrm>
              <a:off x="1288882" y="3058155"/>
              <a:ext cx="1224000" cy="1224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lnSpc>
                  <a:spcPts val="1200"/>
                </a:lnSpc>
                <a:defRPr/>
              </a:pPr>
              <a:r>
                <a:rPr lang="he-IL" sz="2400" b="1" dirty="0" smtClean="0">
                  <a:solidFill>
                    <a:schemeClr val="accent4"/>
                  </a:solidFill>
                  <a:latin typeface="Segoe UI Semibold" panose="020B0702040204020203" pitchFamily="34" charset="0"/>
                  <a:cs typeface="Segoe UI Semibold" panose="020B0702040204020203" pitchFamily="34" charset="0"/>
                </a:rPr>
                <a:t>10</a:t>
              </a:r>
              <a:endParaRPr lang="he-IL" sz="2400" b="1" dirty="0">
                <a:solidFill>
                  <a:schemeClr val="accent4"/>
                </a:solidFill>
                <a:latin typeface="Segoe UI Semibold" panose="020B0702040204020203" pitchFamily="34" charset="0"/>
                <a:cs typeface="Segoe UI Semibold" panose="020B0702040204020203" pitchFamily="34" charset="0"/>
              </a:endParaRPr>
            </a:p>
          </p:txBody>
        </p:sp>
        <p:grpSp>
          <p:nvGrpSpPr>
            <p:cNvPr id="81" name="קבוצה 80">
              <a:extLst>
                <a:ext uri="{FF2B5EF4-FFF2-40B4-BE49-F238E27FC236}">
                  <a16:creationId xmlns:a16="http://schemas.microsoft.com/office/drawing/2014/main" id="{F1F427B7-7DAD-47AF-9408-741981903241}"/>
                </a:ext>
              </a:extLst>
            </p:cNvPr>
            <p:cNvGrpSpPr/>
            <p:nvPr/>
          </p:nvGrpSpPr>
          <p:grpSpPr>
            <a:xfrm>
              <a:off x="1288882" y="1498163"/>
              <a:ext cx="1224000" cy="1224000"/>
              <a:chOff x="5597222" y="5660366"/>
              <a:chExt cx="1008000" cy="1008000"/>
            </a:xfrm>
          </p:grpSpPr>
          <p:sp>
            <p:nvSpPr>
              <p:cNvPr id="82" name="אליפסה 81">
                <a:extLst>
                  <a:ext uri="{FF2B5EF4-FFF2-40B4-BE49-F238E27FC236}">
                    <a16:creationId xmlns:a16="http://schemas.microsoft.com/office/drawing/2014/main" id="{B1E7BA95-060F-44B8-9636-59D391757971}"/>
                  </a:ext>
                </a:extLst>
              </p:cNvPr>
              <p:cNvSpPr>
                <a:spLocks noChangeAspect="1"/>
              </p:cNvSpPr>
              <p:nvPr/>
            </p:nvSpPr>
            <p:spPr>
              <a:xfrm>
                <a:off x="5597222" y="5660366"/>
                <a:ext cx="1008000" cy="100800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540000" rIns="36000" bIns="0" rtlCol="0" anchor="t"/>
              <a:lstStyle/>
              <a:p>
                <a:pPr algn="ctr">
                  <a:defRPr/>
                </a:pPr>
                <a:r>
                  <a:rPr lang="he-IL" sz="1600" b="1" dirty="0">
                    <a:solidFill>
                      <a:schemeClr val="bg1"/>
                    </a:solidFill>
                    <a:latin typeface="Segoe UI Semibold" panose="020B0702040204020203" pitchFamily="34" charset="0"/>
                    <a:cs typeface="Segoe UI Semibold" panose="020B0702040204020203" pitchFamily="34" charset="0"/>
                  </a:rPr>
                  <a:t>מנוף</a:t>
                </a:r>
              </a:p>
            </p:txBody>
          </p:sp>
          <p:pic>
            <p:nvPicPr>
              <p:cNvPr id="83" name="גרפיקה 82">
                <a:extLst>
                  <a:ext uri="{FF2B5EF4-FFF2-40B4-BE49-F238E27FC236}">
                    <a16:creationId xmlns:a16="http://schemas.microsoft.com/office/drawing/2014/main" id="{1389DEE9-EBF7-405F-8736-A1168CD70221}"/>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5964801" y="5847008"/>
                <a:ext cx="272843" cy="324000"/>
              </a:xfrm>
              <a:prstGeom prst="rect">
                <a:avLst/>
              </a:prstGeom>
            </p:spPr>
          </p:pic>
        </p:grpSp>
      </p:grpSp>
      <p:sp>
        <p:nvSpPr>
          <p:cNvPr id="84" name="תיבת טקסט 65">
            <a:extLst>
              <a:ext uri="{FF2B5EF4-FFF2-40B4-BE49-F238E27FC236}">
                <a16:creationId xmlns:a16="http://schemas.microsoft.com/office/drawing/2014/main" id="{85D6CC11-D52F-4003-90BC-B24995B613FC}"/>
              </a:ext>
            </a:extLst>
          </p:cNvPr>
          <p:cNvSpPr txBox="1"/>
          <p:nvPr/>
        </p:nvSpPr>
        <p:spPr>
          <a:xfrm>
            <a:off x="10336838" y="5311450"/>
            <a:ext cx="1420750" cy="369332"/>
          </a:xfrm>
          <a:prstGeom prst="rect">
            <a:avLst/>
          </a:prstGeom>
          <a:noFill/>
        </p:spPr>
        <p:txBody>
          <a:bodyPr wrap="square">
            <a:spAutoFit/>
          </a:bodyPr>
          <a:lstStyle/>
          <a:p>
            <a:pPr algn="ctr">
              <a:defRPr/>
            </a:pPr>
            <a:r>
              <a:rPr lang="he-IL" sz="1800" b="1" dirty="0">
                <a:latin typeface="Segoe UI Semibold" panose="020B0702040204020203" pitchFamily="34" charset="0"/>
                <a:cs typeface="Segoe UI Semibold" panose="020B0702040204020203" pitchFamily="34" charset="0"/>
              </a:rPr>
              <a:t>יעוד</a:t>
            </a:r>
          </a:p>
        </p:txBody>
      </p:sp>
      <p:pic>
        <p:nvPicPr>
          <p:cNvPr id="66" name="תמונה 65" descr="תמונה שמכילה שלט, מזון, ציור&#10;&#10;התיאור נוצר באופן אוטומטי">
            <a:extLst>
              <a:ext uri="{FF2B5EF4-FFF2-40B4-BE49-F238E27FC236}">
                <a16:creationId xmlns:a16="http://schemas.microsoft.com/office/drawing/2014/main" id="{D67ADFA6-ED05-4502-812F-34BB1BCC85A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837949" y="280370"/>
            <a:ext cx="1065876" cy="1002211"/>
          </a:xfrm>
          <a:prstGeom prst="rect">
            <a:avLst/>
          </a:prstGeom>
        </p:spPr>
      </p:pic>
    </p:spTree>
    <p:extLst>
      <p:ext uri="{BB962C8B-B14F-4D97-AF65-F5344CB8AC3E}">
        <p14:creationId xmlns:p14="http://schemas.microsoft.com/office/powerpoint/2010/main" val="3950158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אליפסה 3">
            <a:extLst>
              <a:ext uri="{FF2B5EF4-FFF2-40B4-BE49-F238E27FC236}">
                <a16:creationId xmlns:a16="http://schemas.microsoft.com/office/drawing/2014/main" id="{35F6190D-9662-4A02-8A4E-5E7ED33A523B}"/>
              </a:ext>
            </a:extLst>
          </p:cNvPr>
          <p:cNvSpPr>
            <a:spLocks noChangeAspect="1"/>
          </p:cNvSpPr>
          <p:nvPr/>
        </p:nvSpPr>
        <p:spPr>
          <a:xfrm>
            <a:off x="7119234" y="1492095"/>
            <a:ext cx="2457049" cy="2118974"/>
          </a:xfrm>
          <a:prstGeom prst="ellipse">
            <a:avLst/>
          </a:prstGeom>
          <a:solidFill>
            <a:schemeClr val="bg1"/>
          </a:solidFill>
          <a:ln>
            <a:noFill/>
          </a:ln>
          <a:effectLst>
            <a:outerShdw blurRad="1397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0" rtlCol="0" anchor="t"/>
          <a:lstStyle/>
          <a:p>
            <a:pPr algn="ctr"/>
            <a:r>
              <a:rPr lang="he-IL" sz="1400" b="1" dirty="0">
                <a:solidFill>
                  <a:schemeClr val="tx1"/>
                </a:solidFill>
              </a:rPr>
              <a:t>בחינה על פי קריטריונים ברורים, שקופים ושוויוניים</a:t>
            </a:r>
            <a:endParaRPr lang="en-US" sz="1400" b="1" dirty="0">
              <a:solidFill>
                <a:schemeClr val="tx1"/>
              </a:solidFill>
            </a:endParaRPr>
          </a:p>
        </p:txBody>
      </p:sp>
      <p:grpSp>
        <p:nvGrpSpPr>
          <p:cNvPr id="3" name="קבוצה 5">
            <a:extLst>
              <a:ext uri="{FF2B5EF4-FFF2-40B4-BE49-F238E27FC236}">
                <a16:creationId xmlns:a16="http://schemas.microsoft.com/office/drawing/2014/main" id="{1E6D5F2F-B350-4448-A3A9-A233789EB551}"/>
              </a:ext>
            </a:extLst>
          </p:cNvPr>
          <p:cNvGrpSpPr/>
          <p:nvPr/>
        </p:nvGrpSpPr>
        <p:grpSpPr>
          <a:xfrm>
            <a:off x="4159545" y="1378064"/>
            <a:ext cx="5416738" cy="2376002"/>
            <a:chOff x="6491250" y="2204641"/>
            <a:chExt cx="7224118" cy="3863849"/>
          </a:xfrm>
        </p:grpSpPr>
        <p:sp>
          <p:nvSpPr>
            <p:cNvPr id="9" name="אליפסה 6">
              <a:extLst>
                <a:ext uri="{FF2B5EF4-FFF2-40B4-BE49-F238E27FC236}">
                  <a16:creationId xmlns:a16="http://schemas.microsoft.com/office/drawing/2014/main" id="{E2710356-D131-4848-B461-731B4161ADDE}"/>
                </a:ext>
              </a:extLst>
            </p:cNvPr>
            <p:cNvSpPr>
              <a:spLocks noChangeAspect="1"/>
            </p:cNvSpPr>
            <p:nvPr/>
          </p:nvSpPr>
          <p:spPr>
            <a:xfrm>
              <a:off x="6491250" y="2468092"/>
              <a:ext cx="2989504" cy="2989504"/>
            </a:xfrm>
            <a:prstGeom prst="ellipse">
              <a:avLst/>
            </a:prstGeom>
            <a:solidFill>
              <a:schemeClr val="bg1"/>
            </a:solidFill>
            <a:ln>
              <a:noFill/>
            </a:ln>
            <a:effectLst>
              <a:outerShdw blurRad="1397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0" rtlCol="0" anchor="t"/>
            <a:lstStyle/>
            <a:p>
              <a:pPr algn="ctr"/>
              <a:r>
                <a:rPr lang="he-IL" sz="1400" b="1" dirty="0">
                  <a:solidFill>
                    <a:schemeClr val="tx1"/>
                  </a:solidFill>
                </a:rPr>
                <a:t>בחירה במתאימים ביותר</a:t>
              </a:r>
              <a:endParaRPr lang="en-US" sz="1400" b="1" dirty="0">
                <a:solidFill>
                  <a:schemeClr val="tx1"/>
                </a:solidFill>
              </a:endParaRPr>
            </a:p>
          </p:txBody>
        </p:sp>
        <p:grpSp>
          <p:nvGrpSpPr>
            <p:cNvPr id="17" name="קבוצה 7">
              <a:extLst>
                <a:ext uri="{FF2B5EF4-FFF2-40B4-BE49-F238E27FC236}">
                  <a16:creationId xmlns:a16="http://schemas.microsoft.com/office/drawing/2014/main" id="{D3309110-63CD-4695-B3F8-8F9FC95464DA}"/>
                </a:ext>
              </a:extLst>
            </p:cNvPr>
            <p:cNvGrpSpPr/>
            <p:nvPr/>
          </p:nvGrpSpPr>
          <p:grpSpPr>
            <a:xfrm>
              <a:off x="10054948" y="2204641"/>
              <a:ext cx="3660420" cy="3647848"/>
              <a:chOff x="10054948" y="1722727"/>
              <a:chExt cx="3660420" cy="3647848"/>
            </a:xfrm>
            <a:effectLst/>
          </p:grpSpPr>
          <p:sp>
            <p:nvSpPr>
              <p:cNvPr id="5" name="אליפסה 4">
                <a:extLst>
                  <a:ext uri="{FF2B5EF4-FFF2-40B4-BE49-F238E27FC236}">
                    <a16:creationId xmlns:a16="http://schemas.microsoft.com/office/drawing/2014/main" id="{78F65CE5-3E8F-42DF-80D5-13E49C89BE91}"/>
                  </a:ext>
                </a:extLst>
              </p:cNvPr>
              <p:cNvSpPr>
                <a:spLocks noChangeAspect="1"/>
              </p:cNvSpPr>
              <p:nvPr/>
            </p:nvSpPr>
            <p:spPr>
              <a:xfrm>
                <a:off x="11891444" y="1722727"/>
                <a:ext cx="1823924" cy="3647848"/>
              </a:xfrm>
              <a:custGeom>
                <a:avLst/>
                <a:gdLst>
                  <a:gd name="connsiteX0" fmla="*/ 0 w 2989504"/>
                  <a:gd name="connsiteY0" fmla="*/ 1494752 h 2989504"/>
                  <a:gd name="connsiteX1" fmla="*/ 1494752 w 2989504"/>
                  <a:gd name="connsiteY1" fmla="*/ 0 h 2989504"/>
                  <a:gd name="connsiteX2" fmla="*/ 2989504 w 2989504"/>
                  <a:gd name="connsiteY2" fmla="*/ 1494752 h 2989504"/>
                  <a:gd name="connsiteX3" fmla="*/ 1494752 w 2989504"/>
                  <a:gd name="connsiteY3" fmla="*/ 2989504 h 2989504"/>
                  <a:gd name="connsiteX4" fmla="*/ 0 w 2989504"/>
                  <a:gd name="connsiteY4" fmla="*/ 1494752 h 2989504"/>
                  <a:gd name="connsiteX0" fmla="*/ 0 w 2989504"/>
                  <a:gd name="connsiteY0" fmla="*/ 1494752 h 2989504"/>
                  <a:gd name="connsiteX1" fmla="*/ 1494752 w 2989504"/>
                  <a:gd name="connsiteY1" fmla="*/ 0 h 2989504"/>
                  <a:gd name="connsiteX2" fmla="*/ 2989504 w 2989504"/>
                  <a:gd name="connsiteY2" fmla="*/ 1494752 h 2989504"/>
                  <a:gd name="connsiteX3" fmla="*/ 1494752 w 2989504"/>
                  <a:gd name="connsiteY3" fmla="*/ 2989504 h 2989504"/>
                  <a:gd name="connsiteX4" fmla="*/ 91440 w 2989504"/>
                  <a:gd name="connsiteY4" fmla="*/ 1586192 h 2989504"/>
                  <a:gd name="connsiteX0" fmla="*/ 0 w 2989504"/>
                  <a:gd name="connsiteY0" fmla="*/ 1494752 h 2989504"/>
                  <a:gd name="connsiteX1" fmla="*/ 1494752 w 2989504"/>
                  <a:gd name="connsiteY1" fmla="*/ 0 h 2989504"/>
                  <a:gd name="connsiteX2" fmla="*/ 2989504 w 2989504"/>
                  <a:gd name="connsiteY2" fmla="*/ 1494752 h 2989504"/>
                  <a:gd name="connsiteX3" fmla="*/ 1494752 w 2989504"/>
                  <a:gd name="connsiteY3" fmla="*/ 2989504 h 2989504"/>
                  <a:gd name="connsiteX0" fmla="*/ 0 w 1494752"/>
                  <a:gd name="connsiteY0" fmla="*/ 0 h 2989504"/>
                  <a:gd name="connsiteX1" fmla="*/ 1494752 w 1494752"/>
                  <a:gd name="connsiteY1" fmla="*/ 1494752 h 2989504"/>
                  <a:gd name="connsiteX2" fmla="*/ 0 w 1494752"/>
                  <a:gd name="connsiteY2" fmla="*/ 2989504 h 2989504"/>
                </a:gdLst>
                <a:ahLst/>
                <a:cxnLst>
                  <a:cxn ang="0">
                    <a:pos x="connsiteX0" y="connsiteY0"/>
                  </a:cxn>
                  <a:cxn ang="0">
                    <a:pos x="connsiteX1" y="connsiteY1"/>
                  </a:cxn>
                  <a:cxn ang="0">
                    <a:pos x="connsiteX2" y="connsiteY2"/>
                  </a:cxn>
                </a:cxnLst>
                <a:rect l="l" t="t" r="r" b="b"/>
                <a:pathLst>
                  <a:path w="1494752" h="2989504">
                    <a:moveTo>
                      <a:pt x="0" y="0"/>
                    </a:moveTo>
                    <a:cubicBezTo>
                      <a:pt x="825529" y="0"/>
                      <a:pt x="1494752" y="669223"/>
                      <a:pt x="1494752" y="1494752"/>
                    </a:cubicBezTo>
                    <a:cubicBezTo>
                      <a:pt x="1494752" y="2320281"/>
                      <a:pt x="825529" y="2989504"/>
                      <a:pt x="0" y="2989504"/>
                    </a:cubicBezTo>
                  </a:path>
                </a:pathLst>
              </a:custGeom>
              <a:noFill/>
              <a:ln w="34925">
                <a:solidFill>
                  <a:schemeClr val="accent2"/>
                </a:solidFill>
                <a:headEnd type="ova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אליפסה 4">
                <a:extLst>
                  <a:ext uri="{FF2B5EF4-FFF2-40B4-BE49-F238E27FC236}">
                    <a16:creationId xmlns:a16="http://schemas.microsoft.com/office/drawing/2014/main" id="{8922FFBB-E898-492E-8F35-98529E213F19}"/>
                  </a:ext>
                </a:extLst>
              </p:cNvPr>
              <p:cNvSpPr>
                <a:spLocks noChangeAspect="1"/>
              </p:cNvSpPr>
              <p:nvPr/>
            </p:nvSpPr>
            <p:spPr>
              <a:xfrm rot="10800000">
                <a:off x="10054948" y="3546651"/>
                <a:ext cx="1823924" cy="1823924"/>
              </a:xfrm>
              <a:custGeom>
                <a:avLst/>
                <a:gdLst>
                  <a:gd name="connsiteX0" fmla="*/ 0 w 2989504"/>
                  <a:gd name="connsiteY0" fmla="*/ 1494752 h 2989504"/>
                  <a:gd name="connsiteX1" fmla="*/ 1494752 w 2989504"/>
                  <a:gd name="connsiteY1" fmla="*/ 0 h 2989504"/>
                  <a:gd name="connsiteX2" fmla="*/ 2989504 w 2989504"/>
                  <a:gd name="connsiteY2" fmla="*/ 1494752 h 2989504"/>
                  <a:gd name="connsiteX3" fmla="*/ 1494752 w 2989504"/>
                  <a:gd name="connsiteY3" fmla="*/ 2989504 h 2989504"/>
                  <a:gd name="connsiteX4" fmla="*/ 0 w 2989504"/>
                  <a:gd name="connsiteY4" fmla="*/ 1494752 h 2989504"/>
                  <a:gd name="connsiteX0" fmla="*/ 0 w 2989504"/>
                  <a:gd name="connsiteY0" fmla="*/ 1494752 h 2989504"/>
                  <a:gd name="connsiteX1" fmla="*/ 1494752 w 2989504"/>
                  <a:gd name="connsiteY1" fmla="*/ 0 h 2989504"/>
                  <a:gd name="connsiteX2" fmla="*/ 2989504 w 2989504"/>
                  <a:gd name="connsiteY2" fmla="*/ 1494752 h 2989504"/>
                  <a:gd name="connsiteX3" fmla="*/ 1494752 w 2989504"/>
                  <a:gd name="connsiteY3" fmla="*/ 2989504 h 2989504"/>
                  <a:gd name="connsiteX4" fmla="*/ 91440 w 2989504"/>
                  <a:gd name="connsiteY4" fmla="*/ 1586192 h 2989504"/>
                  <a:gd name="connsiteX0" fmla="*/ 0 w 2989504"/>
                  <a:gd name="connsiteY0" fmla="*/ 1494752 h 2989504"/>
                  <a:gd name="connsiteX1" fmla="*/ 1494752 w 2989504"/>
                  <a:gd name="connsiteY1" fmla="*/ 0 h 2989504"/>
                  <a:gd name="connsiteX2" fmla="*/ 2989504 w 2989504"/>
                  <a:gd name="connsiteY2" fmla="*/ 1494752 h 2989504"/>
                  <a:gd name="connsiteX3" fmla="*/ 1494752 w 2989504"/>
                  <a:gd name="connsiteY3" fmla="*/ 2989504 h 2989504"/>
                  <a:gd name="connsiteX0" fmla="*/ 0 w 1494752"/>
                  <a:gd name="connsiteY0" fmla="*/ 0 h 2989504"/>
                  <a:gd name="connsiteX1" fmla="*/ 1494752 w 1494752"/>
                  <a:gd name="connsiteY1" fmla="*/ 1494752 h 2989504"/>
                  <a:gd name="connsiteX2" fmla="*/ 0 w 1494752"/>
                  <a:gd name="connsiteY2" fmla="*/ 2989504 h 2989504"/>
                  <a:gd name="connsiteX0" fmla="*/ 0 w 1494752"/>
                  <a:gd name="connsiteY0" fmla="*/ 0 h 1494752"/>
                  <a:gd name="connsiteX1" fmla="*/ 1494752 w 1494752"/>
                  <a:gd name="connsiteY1" fmla="*/ 1494752 h 1494752"/>
                </a:gdLst>
                <a:ahLst/>
                <a:cxnLst>
                  <a:cxn ang="0">
                    <a:pos x="connsiteX0" y="connsiteY0"/>
                  </a:cxn>
                  <a:cxn ang="0">
                    <a:pos x="connsiteX1" y="connsiteY1"/>
                  </a:cxn>
                </a:cxnLst>
                <a:rect l="l" t="t" r="r" b="b"/>
                <a:pathLst>
                  <a:path w="1494752" h="1494752">
                    <a:moveTo>
                      <a:pt x="0" y="0"/>
                    </a:moveTo>
                    <a:cubicBezTo>
                      <a:pt x="825529" y="0"/>
                      <a:pt x="1494752" y="669223"/>
                      <a:pt x="1494752" y="1494752"/>
                    </a:cubicBezTo>
                  </a:path>
                </a:pathLst>
              </a:custGeom>
              <a:noFill/>
              <a:ln w="349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 name="קבוצה 9">
              <a:extLst>
                <a:ext uri="{FF2B5EF4-FFF2-40B4-BE49-F238E27FC236}">
                  <a16:creationId xmlns:a16="http://schemas.microsoft.com/office/drawing/2014/main" id="{F089CC8A-5235-4D48-B500-D79CADED1EA6}"/>
                </a:ext>
              </a:extLst>
            </p:cNvPr>
            <p:cNvGrpSpPr/>
            <p:nvPr/>
          </p:nvGrpSpPr>
          <p:grpSpPr>
            <a:xfrm>
              <a:off x="11746467" y="5636490"/>
              <a:ext cx="432000" cy="432000"/>
              <a:chOff x="12936009" y="3707532"/>
              <a:chExt cx="432000" cy="432000"/>
            </a:xfrm>
            <a:solidFill>
              <a:schemeClr val="accent2"/>
            </a:solidFill>
          </p:grpSpPr>
          <p:sp>
            <p:nvSpPr>
              <p:cNvPr id="22" name="אליפסה 11">
                <a:extLst>
                  <a:ext uri="{FF2B5EF4-FFF2-40B4-BE49-F238E27FC236}">
                    <a16:creationId xmlns:a16="http://schemas.microsoft.com/office/drawing/2014/main" id="{0952362D-92C6-4339-B3B4-451CF1B73614}"/>
                  </a:ext>
                </a:extLst>
              </p:cNvPr>
              <p:cNvSpPr>
                <a:spLocks noChangeAspect="1"/>
              </p:cNvSpPr>
              <p:nvPr/>
            </p:nvSpPr>
            <p:spPr>
              <a:xfrm>
                <a:off x="12936009" y="3707532"/>
                <a:ext cx="432000" cy="432000"/>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00">
                  <a:solidFill>
                    <a:schemeClr val="tx1"/>
                  </a:solidFill>
                </a:endParaRPr>
              </a:p>
            </p:txBody>
          </p:sp>
          <p:sp>
            <p:nvSpPr>
              <p:cNvPr id="23" name="אליפסה 12">
                <a:extLst>
                  <a:ext uri="{FF2B5EF4-FFF2-40B4-BE49-F238E27FC236}">
                    <a16:creationId xmlns:a16="http://schemas.microsoft.com/office/drawing/2014/main" id="{840051FF-AFD6-4DD7-8786-4678FBF47220}"/>
                  </a:ext>
                </a:extLst>
              </p:cNvPr>
              <p:cNvSpPr>
                <a:spLocks noChangeAspect="1"/>
              </p:cNvSpPr>
              <p:nvPr/>
            </p:nvSpPr>
            <p:spPr>
              <a:xfrm>
                <a:off x="13053626" y="3825146"/>
                <a:ext cx="196775" cy="196773"/>
              </a:xfrm>
              <a:prstGeom prst="ellipse">
                <a:avLst/>
              </a:prstGeom>
              <a:grp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00">
                  <a:solidFill>
                    <a:schemeClr val="tx1"/>
                  </a:solidFill>
                </a:endParaRPr>
              </a:p>
            </p:txBody>
          </p:sp>
        </p:grpSp>
        <p:pic>
          <p:nvPicPr>
            <p:cNvPr id="28" name="גרפיקה 27">
              <a:extLst>
                <a:ext uri="{FF2B5EF4-FFF2-40B4-BE49-F238E27FC236}">
                  <a16:creationId xmlns:a16="http://schemas.microsoft.com/office/drawing/2014/main" id="{FA8F2F67-B9B4-40F8-B4EE-04CE5761474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1568777" y="3110423"/>
              <a:ext cx="586749" cy="575999"/>
            </a:xfrm>
            <a:prstGeom prst="rect">
              <a:avLst/>
            </a:prstGeom>
          </p:spPr>
        </p:pic>
      </p:grpSp>
      <p:grpSp>
        <p:nvGrpSpPr>
          <p:cNvPr id="18" name="קבוצה 110">
            <a:extLst>
              <a:ext uri="{FF2B5EF4-FFF2-40B4-BE49-F238E27FC236}">
                <a16:creationId xmlns:a16="http://schemas.microsoft.com/office/drawing/2014/main" id="{41F6B7AB-45EC-4044-9D08-30C5249F7B35}"/>
              </a:ext>
            </a:extLst>
          </p:cNvPr>
          <p:cNvGrpSpPr/>
          <p:nvPr/>
        </p:nvGrpSpPr>
        <p:grpSpPr>
          <a:xfrm rot="10800000">
            <a:off x="4173931" y="1492095"/>
            <a:ext cx="2649020" cy="2043352"/>
            <a:chOff x="6101644" y="1629790"/>
            <a:chExt cx="3647848" cy="3647848"/>
          </a:xfrm>
        </p:grpSpPr>
        <p:sp>
          <p:nvSpPr>
            <p:cNvPr id="19" name="אליפסה 4">
              <a:extLst>
                <a:ext uri="{FF2B5EF4-FFF2-40B4-BE49-F238E27FC236}">
                  <a16:creationId xmlns:a16="http://schemas.microsoft.com/office/drawing/2014/main" id="{5B9E349A-C1DB-40B5-92B0-57833EB91381}"/>
                </a:ext>
              </a:extLst>
            </p:cNvPr>
            <p:cNvSpPr>
              <a:spLocks noChangeAspect="1"/>
            </p:cNvSpPr>
            <p:nvPr/>
          </p:nvSpPr>
          <p:spPr>
            <a:xfrm>
              <a:off x="7925568" y="1629790"/>
              <a:ext cx="1823924" cy="3647848"/>
            </a:xfrm>
            <a:custGeom>
              <a:avLst/>
              <a:gdLst>
                <a:gd name="connsiteX0" fmla="*/ 0 w 2989504"/>
                <a:gd name="connsiteY0" fmla="*/ 1494752 h 2989504"/>
                <a:gd name="connsiteX1" fmla="*/ 1494752 w 2989504"/>
                <a:gd name="connsiteY1" fmla="*/ 0 h 2989504"/>
                <a:gd name="connsiteX2" fmla="*/ 2989504 w 2989504"/>
                <a:gd name="connsiteY2" fmla="*/ 1494752 h 2989504"/>
                <a:gd name="connsiteX3" fmla="*/ 1494752 w 2989504"/>
                <a:gd name="connsiteY3" fmla="*/ 2989504 h 2989504"/>
                <a:gd name="connsiteX4" fmla="*/ 0 w 2989504"/>
                <a:gd name="connsiteY4" fmla="*/ 1494752 h 2989504"/>
                <a:gd name="connsiteX0" fmla="*/ 0 w 2989504"/>
                <a:gd name="connsiteY0" fmla="*/ 1494752 h 2989504"/>
                <a:gd name="connsiteX1" fmla="*/ 1494752 w 2989504"/>
                <a:gd name="connsiteY1" fmla="*/ 0 h 2989504"/>
                <a:gd name="connsiteX2" fmla="*/ 2989504 w 2989504"/>
                <a:gd name="connsiteY2" fmla="*/ 1494752 h 2989504"/>
                <a:gd name="connsiteX3" fmla="*/ 1494752 w 2989504"/>
                <a:gd name="connsiteY3" fmla="*/ 2989504 h 2989504"/>
                <a:gd name="connsiteX4" fmla="*/ 91440 w 2989504"/>
                <a:gd name="connsiteY4" fmla="*/ 1586192 h 2989504"/>
                <a:gd name="connsiteX0" fmla="*/ 0 w 2989504"/>
                <a:gd name="connsiteY0" fmla="*/ 1494752 h 2989504"/>
                <a:gd name="connsiteX1" fmla="*/ 1494752 w 2989504"/>
                <a:gd name="connsiteY1" fmla="*/ 0 h 2989504"/>
                <a:gd name="connsiteX2" fmla="*/ 2989504 w 2989504"/>
                <a:gd name="connsiteY2" fmla="*/ 1494752 h 2989504"/>
                <a:gd name="connsiteX3" fmla="*/ 1494752 w 2989504"/>
                <a:gd name="connsiteY3" fmla="*/ 2989504 h 2989504"/>
                <a:gd name="connsiteX0" fmla="*/ 0 w 1494752"/>
                <a:gd name="connsiteY0" fmla="*/ 0 h 2989504"/>
                <a:gd name="connsiteX1" fmla="*/ 1494752 w 1494752"/>
                <a:gd name="connsiteY1" fmla="*/ 1494752 h 2989504"/>
                <a:gd name="connsiteX2" fmla="*/ 0 w 1494752"/>
                <a:gd name="connsiteY2" fmla="*/ 2989504 h 2989504"/>
              </a:gdLst>
              <a:ahLst/>
              <a:cxnLst>
                <a:cxn ang="0">
                  <a:pos x="connsiteX0" y="connsiteY0"/>
                </a:cxn>
                <a:cxn ang="0">
                  <a:pos x="connsiteX1" y="connsiteY1"/>
                </a:cxn>
                <a:cxn ang="0">
                  <a:pos x="connsiteX2" y="connsiteY2"/>
                </a:cxn>
              </a:cxnLst>
              <a:rect l="l" t="t" r="r" b="b"/>
              <a:pathLst>
                <a:path w="1494752" h="2989504">
                  <a:moveTo>
                    <a:pt x="0" y="0"/>
                  </a:moveTo>
                  <a:cubicBezTo>
                    <a:pt x="825529" y="0"/>
                    <a:pt x="1494752" y="669223"/>
                    <a:pt x="1494752" y="1494752"/>
                  </a:cubicBezTo>
                  <a:cubicBezTo>
                    <a:pt x="1494752" y="2320281"/>
                    <a:pt x="825529" y="2989504"/>
                    <a:pt x="0" y="2989504"/>
                  </a:cubicBezTo>
                </a:path>
              </a:pathLst>
            </a:custGeom>
            <a:noFill/>
            <a:ln w="34925">
              <a:solidFill>
                <a:schemeClr val="accent3"/>
              </a:solidFill>
              <a:headEnd type="ova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אליפסה 4">
              <a:extLst>
                <a:ext uri="{FF2B5EF4-FFF2-40B4-BE49-F238E27FC236}">
                  <a16:creationId xmlns:a16="http://schemas.microsoft.com/office/drawing/2014/main" id="{EACFB143-1002-4611-ACE3-FA4015D64F2D}"/>
                </a:ext>
              </a:extLst>
            </p:cNvPr>
            <p:cNvSpPr>
              <a:spLocks noChangeAspect="1"/>
            </p:cNvSpPr>
            <p:nvPr/>
          </p:nvSpPr>
          <p:spPr>
            <a:xfrm rot="10800000">
              <a:off x="6101644" y="3453714"/>
              <a:ext cx="1823924" cy="1823924"/>
            </a:xfrm>
            <a:custGeom>
              <a:avLst/>
              <a:gdLst>
                <a:gd name="connsiteX0" fmla="*/ 0 w 2989504"/>
                <a:gd name="connsiteY0" fmla="*/ 1494752 h 2989504"/>
                <a:gd name="connsiteX1" fmla="*/ 1494752 w 2989504"/>
                <a:gd name="connsiteY1" fmla="*/ 0 h 2989504"/>
                <a:gd name="connsiteX2" fmla="*/ 2989504 w 2989504"/>
                <a:gd name="connsiteY2" fmla="*/ 1494752 h 2989504"/>
                <a:gd name="connsiteX3" fmla="*/ 1494752 w 2989504"/>
                <a:gd name="connsiteY3" fmla="*/ 2989504 h 2989504"/>
                <a:gd name="connsiteX4" fmla="*/ 0 w 2989504"/>
                <a:gd name="connsiteY4" fmla="*/ 1494752 h 2989504"/>
                <a:gd name="connsiteX0" fmla="*/ 0 w 2989504"/>
                <a:gd name="connsiteY0" fmla="*/ 1494752 h 2989504"/>
                <a:gd name="connsiteX1" fmla="*/ 1494752 w 2989504"/>
                <a:gd name="connsiteY1" fmla="*/ 0 h 2989504"/>
                <a:gd name="connsiteX2" fmla="*/ 2989504 w 2989504"/>
                <a:gd name="connsiteY2" fmla="*/ 1494752 h 2989504"/>
                <a:gd name="connsiteX3" fmla="*/ 1494752 w 2989504"/>
                <a:gd name="connsiteY3" fmla="*/ 2989504 h 2989504"/>
                <a:gd name="connsiteX4" fmla="*/ 91440 w 2989504"/>
                <a:gd name="connsiteY4" fmla="*/ 1586192 h 2989504"/>
                <a:gd name="connsiteX0" fmla="*/ 0 w 2989504"/>
                <a:gd name="connsiteY0" fmla="*/ 1494752 h 2989504"/>
                <a:gd name="connsiteX1" fmla="*/ 1494752 w 2989504"/>
                <a:gd name="connsiteY1" fmla="*/ 0 h 2989504"/>
                <a:gd name="connsiteX2" fmla="*/ 2989504 w 2989504"/>
                <a:gd name="connsiteY2" fmla="*/ 1494752 h 2989504"/>
                <a:gd name="connsiteX3" fmla="*/ 1494752 w 2989504"/>
                <a:gd name="connsiteY3" fmla="*/ 2989504 h 2989504"/>
                <a:gd name="connsiteX0" fmla="*/ 0 w 1494752"/>
                <a:gd name="connsiteY0" fmla="*/ 0 h 2989504"/>
                <a:gd name="connsiteX1" fmla="*/ 1494752 w 1494752"/>
                <a:gd name="connsiteY1" fmla="*/ 1494752 h 2989504"/>
                <a:gd name="connsiteX2" fmla="*/ 0 w 1494752"/>
                <a:gd name="connsiteY2" fmla="*/ 2989504 h 2989504"/>
                <a:gd name="connsiteX0" fmla="*/ 0 w 1494752"/>
                <a:gd name="connsiteY0" fmla="*/ 0 h 1494752"/>
                <a:gd name="connsiteX1" fmla="*/ 1494752 w 1494752"/>
                <a:gd name="connsiteY1" fmla="*/ 1494752 h 1494752"/>
              </a:gdLst>
              <a:ahLst/>
              <a:cxnLst>
                <a:cxn ang="0">
                  <a:pos x="connsiteX0" y="connsiteY0"/>
                </a:cxn>
                <a:cxn ang="0">
                  <a:pos x="connsiteX1" y="connsiteY1"/>
                </a:cxn>
              </a:cxnLst>
              <a:rect l="l" t="t" r="r" b="b"/>
              <a:pathLst>
                <a:path w="1494752" h="1494752">
                  <a:moveTo>
                    <a:pt x="0" y="0"/>
                  </a:moveTo>
                  <a:cubicBezTo>
                    <a:pt x="825529" y="0"/>
                    <a:pt x="1494752" y="669223"/>
                    <a:pt x="1494752" y="1494752"/>
                  </a:cubicBezTo>
                </a:path>
              </a:pathLst>
            </a:custGeom>
            <a:noFill/>
            <a:ln w="34925">
              <a:gradFill>
                <a:gsLst>
                  <a:gs pos="0">
                    <a:schemeClr val="accent2"/>
                  </a:gs>
                  <a:gs pos="24000">
                    <a:schemeClr val="accent3"/>
                  </a:gs>
                </a:gsLst>
                <a:lin ang="11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 name="קבוצה 23">
            <a:extLst>
              <a:ext uri="{FF2B5EF4-FFF2-40B4-BE49-F238E27FC236}">
                <a16:creationId xmlns:a16="http://schemas.microsoft.com/office/drawing/2014/main" id="{9735F040-9B31-43B3-B9E2-0F031267137E}"/>
              </a:ext>
            </a:extLst>
          </p:cNvPr>
          <p:cNvGrpSpPr/>
          <p:nvPr/>
        </p:nvGrpSpPr>
        <p:grpSpPr>
          <a:xfrm>
            <a:off x="5335970" y="1369895"/>
            <a:ext cx="313713" cy="241986"/>
            <a:chOff x="8970134" y="3614595"/>
            <a:chExt cx="432000" cy="432000"/>
          </a:xfrm>
        </p:grpSpPr>
        <p:sp>
          <p:nvSpPr>
            <p:cNvPr id="25" name="אליפסה 24">
              <a:extLst>
                <a:ext uri="{FF2B5EF4-FFF2-40B4-BE49-F238E27FC236}">
                  <a16:creationId xmlns:a16="http://schemas.microsoft.com/office/drawing/2014/main" id="{4E674C9D-C092-419F-8A12-6E716479EC16}"/>
                </a:ext>
              </a:extLst>
            </p:cNvPr>
            <p:cNvSpPr>
              <a:spLocks noChangeAspect="1"/>
            </p:cNvSpPr>
            <p:nvPr/>
          </p:nvSpPr>
          <p:spPr>
            <a:xfrm>
              <a:off x="8970134" y="3614595"/>
              <a:ext cx="432000" cy="43200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00">
                <a:solidFill>
                  <a:schemeClr val="tx1"/>
                </a:solidFill>
              </a:endParaRPr>
            </a:p>
          </p:txBody>
        </p:sp>
        <p:sp>
          <p:nvSpPr>
            <p:cNvPr id="26" name="אליפסה 25">
              <a:extLst>
                <a:ext uri="{FF2B5EF4-FFF2-40B4-BE49-F238E27FC236}">
                  <a16:creationId xmlns:a16="http://schemas.microsoft.com/office/drawing/2014/main" id="{0D6AB8C4-F4FB-47AD-B53A-1F7A47A29EA1}"/>
                </a:ext>
              </a:extLst>
            </p:cNvPr>
            <p:cNvSpPr>
              <a:spLocks noChangeAspect="1"/>
            </p:cNvSpPr>
            <p:nvPr/>
          </p:nvSpPr>
          <p:spPr>
            <a:xfrm>
              <a:off x="9087747" y="3732208"/>
              <a:ext cx="196774" cy="196774"/>
            </a:xfrm>
            <a:prstGeom prst="ellipse">
              <a:avLst/>
            </a:prstGeom>
            <a:solidFill>
              <a:schemeClr val="accent3"/>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00">
                <a:solidFill>
                  <a:schemeClr val="tx1"/>
                </a:solidFill>
              </a:endParaRPr>
            </a:p>
          </p:txBody>
        </p:sp>
      </p:grpSp>
      <p:pic>
        <p:nvPicPr>
          <p:cNvPr id="27" name="גרפיקה 26">
            <a:extLst>
              <a:ext uri="{FF2B5EF4-FFF2-40B4-BE49-F238E27FC236}">
                <a16:creationId xmlns:a16="http://schemas.microsoft.com/office/drawing/2014/main" id="{C68D6FE1-1D7F-4CCA-A34D-5EC56C56FC07}"/>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192934" y="1966234"/>
            <a:ext cx="365926" cy="319896"/>
          </a:xfrm>
          <a:prstGeom prst="rect">
            <a:avLst/>
          </a:prstGeom>
        </p:spPr>
      </p:pic>
      <p:sp>
        <p:nvSpPr>
          <p:cNvPr id="30" name="אליפסה 29">
            <a:extLst>
              <a:ext uri="{FF2B5EF4-FFF2-40B4-BE49-F238E27FC236}">
                <a16:creationId xmlns:a16="http://schemas.microsoft.com/office/drawing/2014/main" id="{247F3E29-99C9-46AA-81C2-FF11EE255DE0}"/>
              </a:ext>
            </a:extLst>
          </p:cNvPr>
          <p:cNvSpPr>
            <a:spLocks noChangeAspect="1"/>
          </p:cNvSpPr>
          <p:nvPr/>
        </p:nvSpPr>
        <p:spPr>
          <a:xfrm>
            <a:off x="173735" y="2339228"/>
            <a:ext cx="2082328" cy="2011664"/>
          </a:xfrm>
          <a:prstGeom prst="ellipse">
            <a:avLst/>
          </a:prstGeom>
          <a:solidFill>
            <a:schemeClr val="accent5">
              <a:alpha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he-IL" sz="1400" b="1" dirty="0" smtClean="0">
                <a:solidFill>
                  <a:schemeClr val="tx1"/>
                </a:solidFill>
              </a:rPr>
              <a:t>הצעות שעברו את שלב בדיקות האיכות מופנות לבדיקות עומק מול המציעים</a:t>
            </a:r>
            <a:endParaRPr lang="en-US" sz="1400" b="1" dirty="0">
              <a:solidFill>
                <a:schemeClr val="tx1"/>
              </a:solidFill>
            </a:endParaRPr>
          </a:p>
        </p:txBody>
      </p:sp>
      <p:sp>
        <p:nvSpPr>
          <p:cNvPr id="32" name="אליפסה 31">
            <a:extLst>
              <a:ext uri="{FF2B5EF4-FFF2-40B4-BE49-F238E27FC236}">
                <a16:creationId xmlns:a16="http://schemas.microsoft.com/office/drawing/2014/main" id="{3906F6FC-2E31-4DDD-B651-0187F7E6A852}"/>
              </a:ext>
            </a:extLst>
          </p:cNvPr>
          <p:cNvSpPr>
            <a:spLocks noChangeAspect="1"/>
          </p:cNvSpPr>
          <p:nvPr/>
        </p:nvSpPr>
        <p:spPr>
          <a:xfrm>
            <a:off x="3189075" y="273554"/>
            <a:ext cx="899094" cy="899094"/>
          </a:xfrm>
          <a:prstGeom prst="ellipse">
            <a:avLst/>
          </a:prstGeom>
          <a:solidFill>
            <a:schemeClr val="accent3">
              <a:alpha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solidFill>
                <a:schemeClr val="tx1"/>
              </a:solidFill>
            </a:endParaRPr>
          </a:p>
        </p:txBody>
      </p:sp>
      <p:sp>
        <p:nvSpPr>
          <p:cNvPr id="33" name="אליפסה 32">
            <a:extLst>
              <a:ext uri="{FF2B5EF4-FFF2-40B4-BE49-F238E27FC236}">
                <a16:creationId xmlns:a16="http://schemas.microsoft.com/office/drawing/2014/main" id="{F1E2B0E5-A9E6-431E-8ADC-C0A9E426B256}"/>
              </a:ext>
            </a:extLst>
          </p:cNvPr>
          <p:cNvSpPr>
            <a:spLocks noChangeAspect="1"/>
          </p:cNvSpPr>
          <p:nvPr/>
        </p:nvSpPr>
        <p:spPr>
          <a:xfrm>
            <a:off x="-19342" y="2075486"/>
            <a:ext cx="2275405" cy="2275405"/>
          </a:xfrm>
          <a:prstGeom prst="ellipse">
            <a:avLst/>
          </a:prstGeom>
          <a:no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solidFill>
                <a:schemeClr val="tx1"/>
              </a:solidFill>
            </a:endParaRPr>
          </a:p>
        </p:txBody>
      </p:sp>
      <p:pic>
        <p:nvPicPr>
          <p:cNvPr id="38" name="תמונה 37" descr="תמונה שמכילה אדם, איש, גוזר, שולחן&#10;&#10;התיאור נוצר באופן אוטומטי">
            <a:extLst>
              <a:ext uri="{FF2B5EF4-FFF2-40B4-BE49-F238E27FC236}">
                <a16:creationId xmlns:a16="http://schemas.microsoft.com/office/drawing/2014/main" id="{6D06EDBD-35C9-4C3C-9F1F-E92ECCDE3489}"/>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447857" y="-656780"/>
            <a:ext cx="2728747" cy="2728747"/>
          </a:xfrm>
          <a:custGeom>
            <a:avLst/>
            <a:gdLst>
              <a:gd name="connsiteX0" fmla="*/ 2935656 w 5871312"/>
              <a:gd name="connsiteY0" fmla="*/ 0 h 5871312"/>
              <a:gd name="connsiteX1" fmla="*/ 5871312 w 5871312"/>
              <a:gd name="connsiteY1" fmla="*/ 2935656 h 5871312"/>
              <a:gd name="connsiteX2" fmla="*/ 2935656 w 5871312"/>
              <a:gd name="connsiteY2" fmla="*/ 5871312 h 5871312"/>
              <a:gd name="connsiteX3" fmla="*/ 0 w 5871312"/>
              <a:gd name="connsiteY3" fmla="*/ 2935656 h 5871312"/>
              <a:gd name="connsiteX4" fmla="*/ 2935656 w 5871312"/>
              <a:gd name="connsiteY4" fmla="*/ 0 h 587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1312" h="5871312">
                <a:moveTo>
                  <a:pt x="2935656" y="0"/>
                </a:moveTo>
                <a:cubicBezTo>
                  <a:pt x="4556974" y="0"/>
                  <a:pt x="5871312" y="1314338"/>
                  <a:pt x="5871312" y="2935656"/>
                </a:cubicBezTo>
                <a:cubicBezTo>
                  <a:pt x="5871312" y="4556974"/>
                  <a:pt x="4556974" y="5871312"/>
                  <a:pt x="2935656" y="5871312"/>
                </a:cubicBezTo>
                <a:cubicBezTo>
                  <a:pt x="1314338" y="5871312"/>
                  <a:pt x="0" y="4556974"/>
                  <a:pt x="0" y="2935656"/>
                </a:cubicBezTo>
                <a:cubicBezTo>
                  <a:pt x="0" y="1314338"/>
                  <a:pt x="1314338" y="0"/>
                  <a:pt x="2935656" y="0"/>
                </a:cubicBezTo>
                <a:close/>
              </a:path>
            </a:pathLst>
          </a:custGeom>
        </p:spPr>
      </p:pic>
      <p:grpSp>
        <p:nvGrpSpPr>
          <p:cNvPr id="29" name="קבוצה 58">
            <a:extLst>
              <a:ext uri="{FF2B5EF4-FFF2-40B4-BE49-F238E27FC236}">
                <a16:creationId xmlns:a16="http://schemas.microsoft.com/office/drawing/2014/main" id="{4F9EDDC1-F8C7-4D30-9C62-822F21C3D57E}"/>
              </a:ext>
            </a:extLst>
          </p:cNvPr>
          <p:cNvGrpSpPr/>
          <p:nvPr/>
        </p:nvGrpSpPr>
        <p:grpSpPr>
          <a:xfrm>
            <a:off x="1812230" y="4037235"/>
            <a:ext cx="10332515" cy="2160000"/>
            <a:chOff x="1140636" y="2623333"/>
            <a:chExt cx="10332515" cy="2160000"/>
          </a:xfrm>
        </p:grpSpPr>
        <p:grpSp>
          <p:nvGrpSpPr>
            <p:cNvPr id="31" name="קבוצה 59">
              <a:extLst>
                <a:ext uri="{FF2B5EF4-FFF2-40B4-BE49-F238E27FC236}">
                  <a16:creationId xmlns:a16="http://schemas.microsoft.com/office/drawing/2014/main" id="{C5026A9F-7BBC-42F8-B826-41968AF8ADFA}"/>
                </a:ext>
              </a:extLst>
            </p:cNvPr>
            <p:cNvGrpSpPr/>
            <p:nvPr/>
          </p:nvGrpSpPr>
          <p:grpSpPr>
            <a:xfrm>
              <a:off x="9313151" y="2623333"/>
              <a:ext cx="2160000" cy="2160000"/>
              <a:chOff x="9526593" y="3548845"/>
              <a:chExt cx="1800000" cy="1800000"/>
            </a:xfrm>
          </p:grpSpPr>
          <p:sp>
            <p:nvSpPr>
              <p:cNvPr id="48" name="דמעה 73">
                <a:extLst>
                  <a:ext uri="{FF2B5EF4-FFF2-40B4-BE49-F238E27FC236}">
                    <a16:creationId xmlns:a16="http://schemas.microsoft.com/office/drawing/2014/main" id="{7A7C165E-EE89-421D-B402-5B9940CBB4B3}"/>
                  </a:ext>
                </a:extLst>
              </p:cNvPr>
              <p:cNvSpPr/>
              <p:nvPr/>
            </p:nvSpPr>
            <p:spPr>
              <a:xfrm rot="13500000">
                <a:off x="9526593" y="3548845"/>
                <a:ext cx="1800000" cy="18000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540000" rtlCol="0" anchor="ctr"/>
              <a:lstStyle/>
              <a:p>
                <a:pPr algn="ctr"/>
                <a:endParaRPr lang="aa-ET" sz="1600"/>
              </a:p>
            </p:txBody>
          </p:sp>
          <p:sp>
            <p:nvSpPr>
              <p:cNvPr id="49" name="אליפסה 74">
                <a:extLst>
                  <a:ext uri="{FF2B5EF4-FFF2-40B4-BE49-F238E27FC236}">
                    <a16:creationId xmlns:a16="http://schemas.microsoft.com/office/drawing/2014/main" id="{49E6EC55-A72F-4123-93F2-3C089A9BEDE8}"/>
                  </a:ext>
                </a:extLst>
              </p:cNvPr>
              <p:cNvSpPr>
                <a:spLocks noChangeAspect="1"/>
              </p:cNvSpPr>
              <p:nvPr/>
            </p:nvSpPr>
            <p:spPr>
              <a:xfrm>
                <a:off x="9650210" y="3672462"/>
                <a:ext cx="1552771" cy="1552771"/>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540000" rIns="36000" bIns="0" rtlCol="0" anchor="ctr"/>
              <a:lstStyle/>
              <a:p>
                <a:pPr algn="ctr"/>
                <a:r>
                  <a:rPr lang="he-IL" sz="1600">
                    <a:solidFill>
                      <a:schemeClr val="tx1"/>
                    </a:solidFill>
                    <a:cs typeface="+mj-cs"/>
                  </a:rPr>
                  <a:t>בדיקת תנאי הסף</a:t>
                </a:r>
                <a:endParaRPr lang="en-US" sz="1600">
                  <a:solidFill>
                    <a:schemeClr val="tx1"/>
                  </a:solidFill>
                  <a:cs typeface="+mj-cs"/>
                </a:endParaRPr>
              </a:p>
            </p:txBody>
          </p:sp>
        </p:grpSp>
        <p:grpSp>
          <p:nvGrpSpPr>
            <p:cNvPr id="34" name="קבוצה 60">
              <a:extLst>
                <a:ext uri="{FF2B5EF4-FFF2-40B4-BE49-F238E27FC236}">
                  <a16:creationId xmlns:a16="http://schemas.microsoft.com/office/drawing/2014/main" id="{400F0DE6-E27E-492E-808A-D1D5BC588B06}"/>
                </a:ext>
              </a:extLst>
            </p:cNvPr>
            <p:cNvGrpSpPr>
              <a:grpSpLocks noChangeAspect="1"/>
            </p:cNvGrpSpPr>
            <p:nvPr/>
          </p:nvGrpSpPr>
          <p:grpSpPr>
            <a:xfrm>
              <a:off x="6588980" y="2623333"/>
              <a:ext cx="2160000" cy="2160000"/>
              <a:chOff x="6660674" y="3548845"/>
              <a:chExt cx="1800000" cy="1800000"/>
            </a:xfrm>
          </p:grpSpPr>
          <p:sp>
            <p:nvSpPr>
              <p:cNvPr id="46" name="דמעה 71">
                <a:extLst>
                  <a:ext uri="{FF2B5EF4-FFF2-40B4-BE49-F238E27FC236}">
                    <a16:creationId xmlns:a16="http://schemas.microsoft.com/office/drawing/2014/main" id="{D013AF34-9877-40C5-B9C3-2277931DDC5C}"/>
                  </a:ext>
                </a:extLst>
              </p:cNvPr>
              <p:cNvSpPr/>
              <p:nvPr/>
            </p:nvSpPr>
            <p:spPr>
              <a:xfrm rot="13500000">
                <a:off x="6660674" y="3548845"/>
                <a:ext cx="1800000" cy="1800000"/>
              </a:xfrm>
              <a:prstGeom prst="teardrop">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tIns="540000" rtlCol="0" anchor="ctr"/>
              <a:lstStyle/>
              <a:p>
                <a:pPr algn="ctr"/>
                <a:endParaRPr lang="aa-ET" sz="1600"/>
              </a:p>
            </p:txBody>
          </p:sp>
          <p:sp>
            <p:nvSpPr>
              <p:cNvPr id="47" name="אליפסה 72">
                <a:extLst>
                  <a:ext uri="{FF2B5EF4-FFF2-40B4-BE49-F238E27FC236}">
                    <a16:creationId xmlns:a16="http://schemas.microsoft.com/office/drawing/2014/main" id="{D62A24C9-B580-4199-BBF9-28C02EA6440A}"/>
                  </a:ext>
                </a:extLst>
              </p:cNvPr>
              <p:cNvSpPr>
                <a:spLocks noChangeAspect="1"/>
              </p:cNvSpPr>
              <p:nvPr/>
            </p:nvSpPr>
            <p:spPr>
              <a:xfrm>
                <a:off x="6784293" y="3672461"/>
                <a:ext cx="1552771" cy="1552771"/>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540000" rIns="36000" bIns="0" rtlCol="0" anchor="ctr"/>
              <a:lstStyle/>
              <a:p>
                <a:pPr algn="ctr"/>
                <a:r>
                  <a:rPr lang="he-IL" sz="1600" dirty="0">
                    <a:solidFill>
                      <a:schemeClr val="tx1"/>
                    </a:solidFill>
                    <a:cs typeface="+mj-cs"/>
                  </a:rPr>
                  <a:t>הערכת ציון איכות</a:t>
                </a:r>
                <a:endParaRPr lang="en-US" sz="1600" dirty="0">
                  <a:solidFill>
                    <a:schemeClr val="tx1"/>
                  </a:solidFill>
                  <a:cs typeface="+mj-cs"/>
                </a:endParaRPr>
              </a:p>
            </p:txBody>
          </p:sp>
        </p:grpSp>
        <p:grpSp>
          <p:nvGrpSpPr>
            <p:cNvPr id="35" name="קבוצה 61">
              <a:extLst>
                <a:ext uri="{FF2B5EF4-FFF2-40B4-BE49-F238E27FC236}">
                  <a16:creationId xmlns:a16="http://schemas.microsoft.com/office/drawing/2014/main" id="{B9D0B8D5-66FB-44DF-9F45-726827E0EA58}"/>
                </a:ext>
              </a:extLst>
            </p:cNvPr>
            <p:cNvGrpSpPr>
              <a:grpSpLocks noChangeAspect="1"/>
            </p:cNvGrpSpPr>
            <p:nvPr/>
          </p:nvGrpSpPr>
          <p:grpSpPr>
            <a:xfrm>
              <a:off x="3864808" y="2623333"/>
              <a:ext cx="2160000" cy="2160000"/>
              <a:chOff x="3899213" y="3547978"/>
              <a:chExt cx="1800000" cy="1800000"/>
            </a:xfrm>
          </p:grpSpPr>
          <p:sp>
            <p:nvSpPr>
              <p:cNvPr id="44" name="דמעה 69">
                <a:extLst>
                  <a:ext uri="{FF2B5EF4-FFF2-40B4-BE49-F238E27FC236}">
                    <a16:creationId xmlns:a16="http://schemas.microsoft.com/office/drawing/2014/main" id="{02577706-807C-4FA3-8884-15E77AA7A046}"/>
                  </a:ext>
                </a:extLst>
              </p:cNvPr>
              <p:cNvSpPr/>
              <p:nvPr/>
            </p:nvSpPr>
            <p:spPr>
              <a:xfrm rot="13500000">
                <a:off x="3899213" y="3547978"/>
                <a:ext cx="1800000" cy="1800000"/>
              </a:xfrm>
              <a:prstGeom prst="teardrop">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tIns="540000" rtlCol="0" anchor="ctr"/>
              <a:lstStyle/>
              <a:p>
                <a:pPr algn="ctr"/>
                <a:endParaRPr lang="aa-ET" sz="1600"/>
              </a:p>
            </p:txBody>
          </p:sp>
          <p:sp>
            <p:nvSpPr>
              <p:cNvPr id="45" name="אליפסה 70">
                <a:extLst>
                  <a:ext uri="{FF2B5EF4-FFF2-40B4-BE49-F238E27FC236}">
                    <a16:creationId xmlns:a16="http://schemas.microsoft.com/office/drawing/2014/main" id="{08D27624-CA36-4A21-B895-224752CE3666}"/>
                  </a:ext>
                </a:extLst>
              </p:cNvPr>
              <p:cNvSpPr>
                <a:spLocks noChangeAspect="1"/>
              </p:cNvSpPr>
              <p:nvPr/>
            </p:nvSpPr>
            <p:spPr>
              <a:xfrm>
                <a:off x="4022830" y="3672461"/>
                <a:ext cx="1552771" cy="1552771"/>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540000" rIns="36000" bIns="0" rtlCol="0" anchor="ctr"/>
              <a:lstStyle/>
              <a:p>
                <a:pPr algn="ctr"/>
                <a:r>
                  <a:rPr lang="he-IL" sz="1600" dirty="0">
                    <a:solidFill>
                      <a:schemeClr val="tx1"/>
                    </a:solidFill>
                    <a:cs typeface="+mj-cs"/>
                  </a:rPr>
                  <a:t>הערכת ציון העדפות</a:t>
                </a:r>
                <a:endParaRPr lang="en-US" sz="1600" dirty="0">
                  <a:solidFill>
                    <a:schemeClr val="tx1"/>
                  </a:solidFill>
                  <a:cs typeface="+mj-cs"/>
                </a:endParaRPr>
              </a:p>
            </p:txBody>
          </p:sp>
        </p:grpSp>
        <p:grpSp>
          <p:nvGrpSpPr>
            <p:cNvPr id="36" name="קבוצה 62">
              <a:extLst>
                <a:ext uri="{FF2B5EF4-FFF2-40B4-BE49-F238E27FC236}">
                  <a16:creationId xmlns:a16="http://schemas.microsoft.com/office/drawing/2014/main" id="{8EBA8BE7-515E-4078-A254-AA9745A59A93}"/>
                </a:ext>
              </a:extLst>
            </p:cNvPr>
            <p:cNvGrpSpPr>
              <a:grpSpLocks noChangeAspect="1"/>
            </p:cNvGrpSpPr>
            <p:nvPr/>
          </p:nvGrpSpPr>
          <p:grpSpPr>
            <a:xfrm>
              <a:off x="1140636" y="2623333"/>
              <a:ext cx="2160000" cy="2160000"/>
              <a:chOff x="8035998" y="4812116"/>
              <a:chExt cx="1368000" cy="1368000"/>
            </a:xfrm>
          </p:grpSpPr>
          <p:sp>
            <p:nvSpPr>
              <p:cNvPr id="42" name="אליפסה 67">
                <a:extLst>
                  <a:ext uri="{FF2B5EF4-FFF2-40B4-BE49-F238E27FC236}">
                    <a16:creationId xmlns:a16="http://schemas.microsoft.com/office/drawing/2014/main" id="{E63FD9F8-1907-43B0-A899-1A3FB439EA24}"/>
                  </a:ext>
                </a:extLst>
              </p:cNvPr>
              <p:cNvSpPr>
                <a:spLocks noChangeAspect="1"/>
              </p:cNvSpPr>
              <p:nvPr/>
            </p:nvSpPr>
            <p:spPr>
              <a:xfrm>
                <a:off x="8035998" y="4812116"/>
                <a:ext cx="1368000" cy="1368000"/>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tIns="540000" rtlCol="0" anchor="ctr"/>
              <a:lstStyle/>
              <a:p>
                <a:pPr algn="ctr"/>
                <a:endParaRPr lang="en-US" sz="1600">
                  <a:solidFill>
                    <a:schemeClr val="tx1"/>
                  </a:solidFill>
                  <a:cs typeface="+mj-cs"/>
                </a:endParaRPr>
              </a:p>
            </p:txBody>
          </p:sp>
          <p:sp>
            <p:nvSpPr>
              <p:cNvPr id="43" name="אליפסה 68">
                <a:extLst>
                  <a:ext uri="{FF2B5EF4-FFF2-40B4-BE49-F238E27FC236}">
                    <a16:creationId xmlns:a16="http://schemas.microsoft.com/office/drawing/2014/main" id="{11D5EC54-F1A5-4E2C-9BB9-72B5F517E0FB}"/>
                  </a:ext>
                </a:extLst>
              </p:cNvPr>
              <p:cNvSpPr>
                <a:spLocks noChangeAspect="1"/>
              </p:cNvSpPr>
              <p:nvPr/>
            </p:nvSpPr>
            <p:spPr>
              <a:xfrm>
                <a:off x="8129881" y="4905999"/>
                <a:ext cx="1180235" cy="118023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540000" rIns="36000" bIns="0" rtlCol="0" anchor="ctr"/>
              <a:lstStyle/>
              <a:p>
                <a:pPr algn="ctr"/>
                <a:r>
                  <a:rPr lang="he-IL" sz="1600" dirty="0">
                    <a:solidFill>
                      <a:schemeClr val="tx1"/>
                    </a:solidFill>
                    <a:cs typeface="+mj-cs"/>
                  </a:rPr>
                  <a:t>שקלול הציונים</a:t>
                </a:r>
                <a:endParaRPr lang="en-US" sz="1600" dirty="0">
                  <a:solidFill>
                    <a:schemeClr val="tx1"/>
                  </a:solidFill>
                  <a:cs typeface="+mj-cs"/>
                </a:endParaRPr>
              </a:p>
            </p:txBody>
          </p:sp>
        </p:grpSp>
        <p:pic>
          <p:nvPicPr>
            <p:cNvPr id="37" name="גרפיקה 36">
              <a:extLst>
                <a:ext uri="{FF2B5EF4-FFF2-40B4-BE49-F238E27FC236}">
                  <a16:creationId xmlns:a16="http://schemas.microsoft.com/office/drawing/2014/main" id="{2B6EB161-5A9A-42B8-92DE-CF33E01DDB5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10244311" y="3243997"/>
              <a:ext cx="396000" cy="428998"/>
            </a:xfrm>
            <a:prstGeom prst="rect">
              <a:avLst/>
            </a:prstGeom>
          </p:spPr>
        </p:pic>
        <p:pic>
          <p:nvPicPr>
            <p:cNvPr id="39" name="גרפיקה 38">
              <a:extLst>
                <a:ext uri="{FF2B5EF4-FFF2-40B4-BE49-F238E27FC236}">
                  <a16:creationId xmlns:a16="http://schemas.microsoft.com/office/drawing/2014/main" id="{A8064A54-FC50-4C41-97D1-7A2DD6DBB3B0}"/>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7475305" y="3242496"/>
              <a:ext cx="401144" cy="432000"/>
            </a:xfrm>
            <a:prstGeom prst="rect">
              <a:avLst/>
            </a:prstGeom>
          </p:spPr>
        </p:pic>
        <p:pic>
          <p:nvPicPr>
            <p:cNvPr id="40" name="גרפיקה 39">
              <a:extLst>
                <a:ext uri="{FF2B5EF4-FFF2-40B4-BE49-F238E27FC236}">
                  <a16:creationId xmlns:a16="http://schemas.microsoft.com/office/drawing/2014/main" id="{A0E7B5B7-AF1A-4FE6-9305-BFAB9E1D94B2}"/>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4727419" y="3260496"/>
              <a:ext cx="467998" cy="396000"/>
            </a:xfrm>
            <a:prstGeom prst="rect">
              <a:avLst/>
            </a:prstGeom>
          </p:spPr>
        </p:pic>
        <p:pic>
          <p:nvPicPr>
            <p:cNvPr id="41" name="גרפיקה 40">
              <a:extLst>
                <a:ext uri="{FF2B5EF4-FFF2-40B4-BE49-F238E27FC236}">
                  <a16:creationId xmlns:a16="http://schemas.microsoft.com/office/drawing/2014/main" id="{C76F54FF-6F63-40A6-A99B-DB41B027C6D7}"/>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2019910" y="3260496"/>
              <a:ext cx="360000" cy="396000"/>
            </a:xfrm>
            <a:prstGeom prst="rect">
              <a:avLst/>
            </a:prstGeom>
          </p:spPr>
        </p:pic>
      </p:grpSp>
      <p:sp>
        <p:nvSpPr>
          <p:cNvPr id="2" name="כותרת 1">
            <a:extLst>
              <a:ext uri="{FF2B5EF4-FFF2-40B4-BE49-F238E27FC236}">
                <a16:creationId xmlns:a16="http://schemas.microsoft.com/office/drawing/2014/main" id="{29CCA8D7-E338-4C70-BE41-0083E4DFE06A}"/>
              </a:ext>
            </a:extLst>
          </p:cNvPr>
          <p:cNvSpPr>
            <a:spLocks noGrp="1"/>
          </p:cNvSpPr>
          <p:nvPr>
            <p:ph type="title"/>
          </p:nvPr>
        </p:nvSpPr>
        <p:spPr>
          <a:xfrm>
            <a:off x="4301860" y="33706"/>
            <a:ext cx="4786722" cy="1325563"/>
          </a:xfrm>
        </p:spPr>
        <p:txBody>
          <a:bodyPr/>
          <a:lstStyle/>
          <a:p>
            <a:r>
              <a:rPr lang="he-IL" b="1" dirty="0">
                <a:solidFill>
                  <a:schemeClr val="accent1"/>
                </a:solidFill>
              </a:rPr>
              <a:t>תהליכי הערכת הבקשות</a:t>
            </a:r>
            <a:endParaRPr lang="en-US" b="1" dirty="0">
              <a:solidFill>
                <a:schemeClr val="accent1"/>
              </a:solidFill>
            </a:endParaRPr>
          </a:p>
        </p:txBody>
      </p:sp>
    </p:spTree>
    <p:extLst>
      <p:ext uri="{BB962C8B-B14F-4D97-AF65-F5344CB8AC3E}">
        <p14:creationId xmlns:p14="http://schemas.microsoft.com/office/powerpoint/2010/main" val="1631847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5400" b="1" dirty="0">
                <a:solidFill>
                  <a:srgbClr val="0070C0"/>
                </a:solidFill>
                <a:latin typeface="Calibri Light" panose="020F0302020204030204"/>
                <a:cs typeface="+mn-cs"/>
              </a:rPr>
              <a:t>קרן מנוף </a:t>
            </a:r>
          </a:p>
        </p:txBody>
      </p:sp>
      <p:sp>
        <p:nvSpPr>
          <p:cNvPr id="5" name="מציין מיקום תוכן 4"/>
          <p:cNvSpPr>
            <a:spLocks noGrp="1"/>
          </p:cNvSpPr>
          <p:nvPr>
            <p:ph idx="1"/>
          </p:nvPr>
        </p:nvSpPr>
        <p:spPr>
          <a:xfrm>
            <a:off x="3042459" y="1704831"/>
            <a:ext cx="8636442" cy="5735782"/>
          </a:xfrm>
        </p:spPr>
        <p:txBody>
          <a:bodyPr>
            <a:normAutofit/>
          </a:bodyPr>
          <a:lstStyle/>
          <a:p>
            <a:pPr marL="0" indent="0">
              <a:lnSpc>
                <a:spcPct val="150000"/>
              </a:lnSpc>
              <a:spcBef>
                <a:spcPts val="0"/>
              </a:spcBef>
              <a:buNone/>
            </a:pPr>
            <a:r>
              <a:rPr lang="he-IL" dirty="0"/>
              <a:t>הקרן למימון פעולות למניעת תאונות עבודה ומחלות מקצוע, פועלת ליצירת סביבת עבודה בטוחה ובריאה לעובדים באמצעות סיוע בפרויקטים מגוונים בענפי הבנייה, התעשייה, המסחר והשירותים, החקלאות, הבריאות, ועוד. בדגש על אוכלוסיות ייחודיות, באמצעות פעולות הדרכה והסברה, פיתוח תכניות התערבות לליווי ותמיכה, פיתוח כלי תשתית לניהול הבטיחות בעבודה, פעולות הצטיידות, בדיקת אמצעים, מו"פ חדשני טכנולוגי, מחקרים יישומיים ועוד.</a:t>
            </a:r>
          </a:p>
          <a:p>
            <a:pPr marL="0" indent="0">
              <a:lnSpc>
                <a:spcPct val="150000"/>
              </a:lnSpc>
              <a:spcBef>
                <a:spcPts val="0"/>
              </a:spcBef>
              <a:buNone/>
            </a:pPr>
            <a:endParaRPr lang="he-IL" dirty="0"/>
          </a:p>
          <a:p>
            <a:pPr marL="0" indent="0">
              <a:lnSpc>
                <a:spcPct val="150000"/>
              </a:lnSpc>
              <a:spcBef>
                <a:spcPts val="0"/>
              </a:spcBef>
              <a:buNone/>
            </a:pPr>
            <a:endParaRPr lang="he-IL" sz="2400" dirty="0"/>
          </a:p>
        </p:txBody>
      </p:sp>
      <p:pic>
        <p:nvPicPr>
          <p:cNvPr id="9" name="תמונה 8"/>
          <p:cNvPicPr>
            <a:picLocks noChangeAspect="1"/>
          </p:cNvPicPr>
          <p:nvPr/>
        </p:nvPicPr>
        <p:blipFill>
          <a:blip r:embed="rId3"/>
          <a:stretch>
            <a:fillRect/>
          </a:stretch>
        </p:blipFill>
        <p:spPr>
          <a:xfrm>
            <a:off x="10377570" y="0"/>
            <a:ext cx="1814430" cy="1290147"/>
          </a:xfrm>
          <a:prstGeom prst="rect">
            <a:avLst/>
          </a:prstGeom>
        </p:spPr>
      </p:pic>
      <p:pic>
        <p:nvPicPr>
          <p:cNvPr id="6" name="תמונה 5"/>
          <p:cNvPicPr>
            <a:picLocks noChangeAspect="1"/>
          </p:cNvPicPr>
          <p:nvPr/>
        </p:nvPicPr>
        <p:blipFill>
          <a:blip r:embed="rId4"/>
          <a:stretch>
            <a:fillRect/>
          </a:stretch>
        </p:blipFill>
        <p:spPr>
          <a:xfrm>
            <a:off x="0" y="0"/>
            <a:ext cx="3524596" cy="6858594"/>
          </a:xfrm>
          <a:prstGeom prst="rect">
            <a:avLst/>
          </a:prstGeom>
        </p:spPr>
      </p:pic>
    </p:spTree>
    <p:extLst>
      <p:ext uri="{BB962C8B-B14F-4D97-AF65-F5344CB8AC3E}">
        <p14:creationId xmlns:p14="http://schemas.microsoft.com/office/powerpoint/2010/main" val="3824264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90255" y="107788"/>
            <a:ext cx="10515600" cy="1325563"/>
          </a:xfrm>
        </p:spPr>
        <p:txBody>
          <a:bodyPr>
            <a:normAutofit fontScale="90000"/>
          </a:bodyPr>
          <a:lstStyle/>
          <a:p>
            <a:pPr algn="ctr"/>
            <a:r>
              <a:rPr lang="he-IL" sz="4000" b="1" dirty="0">
                <a:solidFill>
                  <a:srgbClr val="0070C0"/>
                </a:solidFill>
                <a:latin typeface="+mn-lt"/>
                <a:cs typeface="+mn-cs"/>
              </a:rPr>
              <a:t>קול קורא להגשת בקשות לפיתוח מענים ייחודיים להתמודדות עם השלכות המלחמה בקרב צוותי חירום, טיפול ושיקום</a:t>
            </a:r>
            <a:endParaRPr lang="he-IL" sz="4800" b="1" dirty="0">
              <a:solidFill>
                <a:srgbClr val="0070C0"/>
              </a:solidFill>
              <a:latin typeface="+mn-lt"/>
              <a:cs typeface="+mn-cs"/>
            </a:endParaRPr>
          </a:p>
        </p:txBody>
      </p:sp>
      <p:sp>
        <p:nvSpPr>
          <p:cNvPr id="3" name="מציין מיקום תוכן 2"/>
          <p:cNvSpPr>
            <a:spLocks noGrp="1"/>
          </p:cNvSpPr>
          <p:nvPr>
            <p:ph idx="1"/>
          </p:nvPr>
        </p:nvSpPr>
        <p:spPr>
          <a:xfrm>
            <a:off x="1034122" y="1648573"/>
            <a:ext cx="10515600" cy="4351338"/>
          </a:xfrm>
        </p:spPr>
        <p:txBody>
          <a:bodyPr>
            <a:normAutofit/>
          </a:bodyPr>
          <a:lstStyle/>
          <a:p>
            <a:pPr marL="0" indent="0">
              <a:lnSpc>
                <a:spcPct val="150000"/>
              </a:lnSpc>
              <a:spcBef>
                <a:spcPts val="0"/>
              </a:spcBef>
              <a:buNone/>
            </a:pPr>
            <a:r>
              <a:rPr lang="he-IL" sz="3200" b="1" u="sng" dirty="0" smtClean="0">
                <a:ea typeface="+mj-ea"/>
              </a:rPr>
              <a:t>תקציב</a:t>
            </a:r>
            <a:r>
              <a:rPr lang="he-IL" sz="3200" dirty="0">
                <a:ea typeface="+mj-ea"/>
              </a:rPr>
              <a:t>: </a:t>
            </a:r>
            <a:r>
              <a:rPr lang="he-IL" sz="3200" dirty="0" smtClean="0">
                <a:ea typeface="+mj-ea"/>
              </a:rPr>
              <a:t>כ -7 </a:t>
            </a:r>
            <a:r>
              <a:rPr lang="he-IL" sz="3200" dirty="0">
                <a:ea typeface="+mj-ea"/>
              </a:rPr>
              <a:t>מיליון ₪ </a:t>
            </a:r>
            <a:r>
              <a:rPr lang="he-IL" sz="3200" dirty="0" smtClean="0">
                <a:ea typeface="+mj-ea"/>
              </a:rPr>
              <a:t> </a:t>
            </a:r>
            <a:endParaRPr lang="he-IL" sz="3200" dirty="0">
              <a:ea typeface="+mj-ea"/>
            </a:endParaRPr>
          </a:p>
          <a:p>
            <a:pPr marL="0" indent="0">
              <a:lnSpc>
                <a:spcPct val="150000"/>
              </a:lnSpc>
              <a:spcBef>
                <a:spcPts val="0"/>
              </a:spcBef>
              <a:buNone/>
            </a:pPr>
            <a:r>
              <a:rPr lang="he-IL" sz="3200" b="1" u="sng" dirty="0">
                <a:ea typeface="+mj-ea"/>
              </a:rPr>
              <a:t>תקציב עבור מימון כל תכנית</a:t>
            </a:r>
            <a:r>
              <a:rPr lang="he-IL" sz="3200" dirty="0">
                <a:ea typeface="+mj-ea"/>
              </a:rPr>
              <a:t>: עד </a:t>
            </a:r>
            <a:r>
              <a:rPr lang="he-IL" sz="3200" dirty="0" smtClean="0">
                <a:ea typeface="+mj-ea"/>
              </a:rPr>
              <a:t>1.5 מיליון₪ *בהתאם לרף סיוע על פי סוג הארגון שיפורט בהמשך</a:t>
            </a:r>
            <a:endParaRPr lang="he-IL" sz="3200" dirty="0">
              <a:ea typeface="+mj-ea"/>
            </a:endParaRPr>
          </a:p>
          <a:p>
            <a:pPr marL="0" indent="0">
              <a:lnSpc>
                <a:spcPct val="150000"/>
              </a:lnSpc>
              <a:spcBef>
                <a:spcPts val="0"/>
              </a:spcBef>
              <a:buNone/>
            </a:pPr>
            <a:r>
              <a:rPr lang="he-IL" sz="3200" b="1" dirty="0">
                <a:ea typeface="+mj-ea"/>
              </a:rPr>
              <a:t>משך התכניות</a:t>
            </a:r>
            <a:r>
              <a:rPr lang="he-IL" sz="3200" dirty="0">
                <a:ea typeface="+mj-ea"/>
              </a:rPr>
              <a:t>: עד </a:t>
            </a:r>
            <a:r>
              <a:rPr lang="he-IL" sz="3200" dirty="0" smtClean="0">
                <a:ea typeface="+mj-ea"/>
              </a:rPr>
              <a:t>שנתיים</a:t>
            </a:r>
            <a:endParaRPr lang="he-IL" sz="3200" dirty="0">
              <a:ea typeface="+mj-ea"/>
            </a:endParaRPr>
          </a:p>
        </p:txBody>
      </p:sp>
      <p:sp>
        <p:nvSpPr>
          <p:cNvPr id="5" name="AutoShape 2" descr="https://euc-powerpoint.officeapps.live.com/pods/GetClipboardImage.ashx?Id=2403fbb7-521c-4314-8813-b16471f38c02&amp;DC=GEU9&amp;pkey=b333d5e0-4f78-465a-b855-1338dcbc86ae&amp;wdwaccluster=GEU9"/>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027" name="תמונה 4" descr="גיוס עובדים בעולם התעסוקה המודרני"/>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7247" y="5102460"/>
            <a:ext cx="6229350" cy="2028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6611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4800" b="1" dirty="0">
                <a:solidFill>
                  <a:srgbClr val="0070C0"/>
                </a:solidFill>
                <a:latin typeface="Calibri Light" panose="020F0302020204030204"/>
                <a:cs typeface="+mn-cs"/>
              </a:rPr>
              <a:t>אוכלוסיית </a:t>
            </a:r>
            <a:r>
              <a:rPr lang="he-IL" sz="4800" b="1" dirty="0" smtClean="0">
                <a:solidFill>
                  <a:srgbClr val="0070C0"/>
                </a:solidFill>
                <a:latin typeface="Calibri Light" panose="020F0302020204030204"/>
                <a:cs typeface="+mn-cs"/>
              </a:rPr>
              <a:t>היעד</a:t>
            </a:r>
            <a:r>
              <a:rPr lang="he-IL" dirty="0" smtClean="0"/>
              <a:t> </a:t>
            </a:r>
            <a:endParaRPr lang="he-IL" dirty="0"/>
          </a:p>
        </p:txBody>
      </p:sp>
      <p:sp>
        <p:nvSpPr>
          <p:cNvPr id="3" name="מציין מיקום תוכן 2"/>
          <p:cNvSpPr>
            <a:spLocks noGrp="1"/>
          </p:cNvSpPr>
          <p:nvPr>
            <p:ph idx="1"/>
          </p:nvPr>
        </p:nvSpPr>
        <p:spPr/>
        <p:txBody>
          <a:bodyPr>
            <a:normAutofit/>
          </a:bodyPr>
          <a:lstStyle/>
          <a:p>
            <a:r>
              <a:rPr lang="he-IL" dirty="0"/>
              <a:t>צוותי חירום טיפול ושיקום, המועסקים במסגרות בריאות ורווחה שבהם טופלו ומטופלים נפגעי המלחמה, מאז ה 7 באוקטובר, ובשל עבודתם והחשיפה למצבי טראומה מורכבים, עלולים לפתח תסמינים של טראומטיזציה משנית, העשויה לגרום בין היתר לפגיעה בעבודה. </a:t>
            </a:r>
          </a:p>
          <a:p>
            <a:r>
              <a:rPr lang="he-IL" dirty="0"/>
              <a:t>צוותים מקצועיים מפרופסיות הטיפול </a:t>
            </a:r>
            <a:r>
              <a:rPr lang="he-IL" dirty="0" smtClean="0"/>
              <a:t>והעזרה כגון:</a:t>
            </a:r>
          </a:p>
          <a:p>
            <a:r>
              <a:rPr lang="he-IL" dirty="0" smtClean="0"/>
              <a:t>צוותיי חירום רפואיים וסיעוד: רופאים/</a:t>
            </a:r>
            <a:r>
              <a:rPr lang="he-IL" dirty="0" err="1" smtClean="0"/>
              <a:t>ות</a:t>
            </a:r>
            <a:r>
              <a:rPr lang="he-IL" dirty="0" smtClean="0"/>
              <a:t>, אחים/</a:t>
            </a:r>
            <a:r>
              <a:rPr lang="he-IL" dirty="0" err="1" smtClean="0"/>
              <a:t>יות</a:t>
            </a:r>
            <a:r>
              <a:rPr lang="he-IL" dirty="0" smtClean="0"/>
              <a:t> בחדרי </a:t>
            </a:r>
            <a:r>
              <a:rPr lang="he-IL" dirty="0"/>
              <a:t>מיון, מחלקות טיפול נמרץ, אורתופדיה, פלסטיקה </a:t>
            </a:r>
            <a:r>
              <a:rPr lang="he-IL" dirty="0" smtClean="0"/>
              <a:t>וכדומה.</a:t>
            </a:r>
          </a:p>
          <a:p>
            <a:r>
              <a:rPr lang="he-IL" dirty="0" smtClean="0"/>
              <a:t>צוותי </a:t>
            </a:r>
            <a:r>
              <a:rPr lang="he-IL" dirty="0"/>
              <a:t>בריאות נוספים: </a:t>
            </a:r>
            <a:r>
              <a:rPr lang="he-IL" dirty="0" smtClean="0"/>
              <a:t>פיזיותרפיסטים, מרפאים </a:t>
            </a:r>
            <a:r>
              <a:rPr lang="he-IL" dirty="0"/>
              <a:t>בעיסוק וריפוי </a:t>
            </a:r>
            <a:r>
              <a:rPr lang="he-IL" dirty="0" smtClean="0"/>
              <a:t>בדיבור וכדומה</a:t>
            </a:r>
          </a:p>
          <a:p>
            <a:r>
              <a:rPr lang="he-IL" dirty="0"/>
              <a:t> </a:t>
            </a:r>
            <a:r>
              <a:rPr lang="he-IL" dirty="0" smtClean="0"/>
              <a:t>מקצועות </a:t>
            </a:r>
            <a:r>
              <a:rPr lang="he-IL" dirty="0"/>
              <a:t>בריאות הנפש </a:t>
            </a:r>
            <a:r>
              <a:rPr lang="he-IL" dirty="0" smtClean="0"/>
              <a:t>: פסיכיאטריה</a:t>
            </a:r>
            <a:r>
              <a:rPr lang="he-IL" dirty="0"/>
              <a:t>, פסיכולוגיה, עבודה סוציאלית </a:t>
            </a:r>
            <a:r>
              <a:rPr lang="he-IL" dirty="0" smtClean="0"/>
              <a:t>וכדומה.</a:t>
            </a:r>
            <a:endParaRPr lang="he-IL" dirty="0"/>
          </a:p>
          <a:p>
            <a:endParaRPr lang="he-IL" dirty="0" smtClean="0"/>
          </a:p>
        </p:txBody>
      </p:sp>
      <p:sp>
        <p:nvSpPr>
          <p:cNvPr id="4" name="מלבן 3"/>
          <p:cNvSpPr/>
          <p:nvPr/>
        </p:nvSpPr>
        <p:spPr>
          <a:xfrm>
            <a:off x="1171491" y="5495636"/>
            <a:ext cx="10464800" cy="65578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b="1" dirty="0" smtClean="0">
                <a:solidFill>
                  <a:schemeClr val="tx1"/>
                </a:solidFill>
              </a:rPr>
              <a:t>הדגש </a:t>
            </a:r>
            <a:r>
              <a:rPr lang="he-IL" b="1" dirty="0">
                <a:solidFill>
                  <a:schemeClr val="tx1"/>
                </a:solidFill>
              </a:rPr>
              <a:t>שחלק מרכזי בתפקידם הינו הענקת טיפול ישיר לנפגעי המלחמה  ו/ או לבני המשפחה</a:t>
            </a:r>
          </a:p>
        </p:txBody>
      </p:sp>
      <p:sp>
        <p:nvSpPr>
          <p:cNvPr id="5" name="מלבן 4"/>
          <p:cNvSpPr/>
          <p:nvPr/>
        </p:nvSpPr>
        <p:spPr>
          <a:xfrm>
            <a:off x="1171491" y="5495636"/>
            <a:ext cx="10464800" cy="655782"/>
          </a:xfrm>
          <a:prstGeom prst="rect">
            <a:avLst/>
          </a:prstGeom>
          <a:noFill/>
        </p:spPr>
        <p:style>
          <a:lnRef idx="2">
            <a:schemeClr val="accent3"/>
          </a:lnRef>
          <a:fillRef idx="1">
            <a:schemeClr val="lt1"/>
          </a:fillRef>
          <a:effectRef idx="0">
            <a:schemeClr val="accent3"/>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718961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201929" y="-209227"/>
            <a:ext cx="10515600" cy="1325563"/>
          </a:xfrm>
        </p:spPr>
        <p:txBody>
          <a:bodyPr>
            <a:normAutofit/>
          </a:bodyPr>
          <a:lstStyle/>
          <a:p>
            <a:pPr algn="ctr"/>
            <a:r>
              <a:rPr lang="he-IL" sz="4800" b="1" dirty="0">
                <a:solidFill>
                  <a:srgbClr val="0070C0"/>
                </a:solidFill>
                <a:latin typeface="Calibri Light" panose="020F0302020204030204"/>
                <a:cs typeface="+mn-cs"/>
              </a:rPr>
              <a:t>תקציר</a:t>
            </a:r>
          </a:p>
        </p:txBody>
      </p:sp>
      <p:pic>
        <p:nvPicPr>
          <p:cNvPr id="4" name="תמונה 3" descr="תמונה שמכילה חוץ, גדול, ספינה, סירה&#10;&#10;התיאור נוצר באופן אוטומטי">
            <a:extLst>
              <a:ext uri="{FF2B5EF4-FFF2-40B4-BE49-F238E27FC236}">
                <a16:creationId xmlns:a16="http://schemas.microsoft.com/office/drawing/2014/main" id="{43E78E07-2DAB-4CE6-8E31-850FFF42AEA9}"/>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a:xfrm>
            <a:off x="-228600" y="0"/>
            <a:ext cx="4403858" cy="6858000"/>
          </a:xfrm>
          <a:custGeom>
            <a:avLst/>
            <a:gdLst>
              <a:gd name="connsiteX0" fmla="*/ 0 w 4403858"/>
              <a:gd name="connsiteY0" fmla="*/ 0 h 6858000"/>
              <a:gd name="connsiteX1" fmla="*/ 4403858 w 4403858"/>
              <a:gd name="connsiteY1" fmla="*/ 0 h 6858000"/>
              <a:gd name="connsiteX2" fmla="*/ 3306035 w 4403858"/>
              <a:gd name="connsiteY2" fmla="*/ 6858000 h 6858000"/>
              <a:gd name="connsiteX3" fmla="*/ 0 w 440385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03858" h="6858000">
                <a:moveTo>
                  <a:pt x="0" y="0"/>
                </a:moveTo>
                <a:lnTo>
                  <a:pt x="4403858" y="0"/>
                </a:lnTo>
                <a:lnTo>
                  <a:pt x="3306035" y="6858000"/>
                </a:lnTo>
                <a:lnTo>
                  <a:pt x="0" y="6858000"/>
                </a:lnTo>
                <a:close/>
              </a:path>
            </a:pathLst>
          </a:custGeom>
        </p:spPr>
      </p:pic>
      <p:pic>
        <p:nvPicPr>
          <p:cNvPr id="7" name="גרפיקה 3">
            <a:extLst>
              <a:ext uri="{FF2B5EF4-FFF2-40B4-BE49-F238E27FC236}">
                <a16:creationId xmlns:a16="http://schemas.microsoft.com/office/drawing/2014/main" id="{CB62CA37-B8BB-6427-9512-1B903A3D9450}"/>
              </a:ext>
            </a:extLst>
          </p:cNvPr>
          <p:cNvPicPr>
            <a:picLocks noChangeAspect="1"/>
          </p:cNvPicPr>
          <p:nvPr/>
        </p:nvPicPr>
        <p:blipFill>
          <a:blip r:embed="rId5" cstate="print">
            <a:extLst>
              <a:ext uri="{96DAC541-7B7A-43D3-8B79-37D633B846F1}">
                <asvg:svgBlip xmlns="" xmlns:asvg="http://schemas.microsoft.com/office/drawing/2016/SVG/main" r:embed="rId6"/>
              </a:ext>
            </a:extLst>
          </a:blip>
          <a:stretch>
            <a:fillRect/>
          </a:stretch>
        </p:blipFill>
        <p:spPr>
          <a:xfrm>
            <a:off x="106165" y="91248"/>
            <a:ext cx="1358234" cy="967592"/>
          </a:xfrm>
          <a:prstGeom prst="rect">
            <a:avLst/>
          </a:prstGeom>
        </p:spPr>
      </p:pic>
      <p:pic>
        <p:nvPicPr>
          <p:cNvPr id="3" name="תמונה 2"/>
          <p:cNvPicPr>
            <a:picLocks noChangeAspect="1"/>
          </p:cNvPicPr>
          <p:nvPr/>
        </p:nvPicPr>
        <p:blipFill>
          <a:blip r:embed="rId7"/>
          <a:stretch>
            <a:fillRect/>
          </a:stretch>
        </p:blipFill>
        <p:spPr>
          <a:xfrm>
            <a:off x="10953633" y="0"/>
            <a:ext cx="1091279" cy="1024217"/>
          </a:xfrm>
          <a:prstGeom prst="rect">
            <a:avLst/>
          </a:prstGeom>
        </p:spPr>
      </p:pic>
      <p:sp>
        <p:nvSpPr>
          <p:cNvPr id="10" name="מציין מיקום תוכן 9">
            <a:extLst>
              <a:ext uri="{FF2B5EF4-FFF2-40B4-BE49-F238E27FC236}">
                <a16:creationId xmlns:a16="http://schemas.microsoft.com/office/drawing/2014/main" id="{C8D58DD2-E2AA-A920-AE8C-3720A6BFE664}"/>
              </a:ext>
            </a:extLst>
          </p:cNvPr>
          <p:cNvSpPr>
            <a:spLocks noGrp="1"/>
          </p:cNvSpPr>
          <p:nvPr>
            <p:ph idx="1"/>
          </p:nvPr>
        </p:nvSpPr>
        <p:spPr>
          <a:xfrm>
            <a:off x="4250073" y="1547768"/>
            <a:ext cx="7621887" cy="4543861"/>
          </a:xfrm>
        </p:spPr>
        <p:txBody>
          <a:bodyPr>
            <a:normAutofit/>
          </a:bodyPr>
          <a:lstStyle/>
          <a:p>
            <a:pPr>
              <a:lnSpc>
                <a:spcPct val="107000"/>
              </a:lnSpc>
              <a:spcAft>
                <a:spcPts val="800"/>
              </a:spcAft>
            </a:pPr>
            <a:r>
              <a:rPr lang="he-IL" dirty="0"/>
              <a:t>קול קורא זה מכוון לקבלת הצעות מגופים מפעילים, ההצעות יכללו פיתוח והפעלת </a:t>
            </a:r>
            <a:r>
              <a:rPr lang="he-IL" dirty="0" smtClean="0"/>
              <a:t>תכניות </a:t>
            </a:r>
            <a:r>
              <a:rPr lang="he-IL" dirty="0"/>
              <a:t>התערבות קצרות מועד עבור צוותי חירום, טיפול ושיקום, המועסקים במסגרות בריאות ורווחה שבהם טופלו ומטופלים נפגעי המלחמה, מאז ה 7 באוקטובר.  </a:t>
            </a:r>
          </a:p>
          <a:p>
            <a:pPr>
              <a:lnSpc>
                <a:spcPct val="107000"/>
              </a:lnSpc>
              <a:spcAft>
                <a:spcPts val="800"/>
              </a:spcAft>
            </a:pPr>
            <a:r>
              <a:rPr lang="he-IL" dirty="0"/>
              <a:t>מדובר על הצעות לפיתוח תכניות למניעת פגיעה, איתור מוקדם וטיפול עבור צוותים אורגניים העובדים יחד באותו ארגון/ מקום עבודה.</a:t>
            </a:r>
          </a:p>
          <a:p>
            <a:pPr>
              <a:lnSpc>
                <a:spcPct val="107000"/>
              </a:lnSpc>
              <a:spcAft>
                <a:spcPts val="800"/>
              </a:spcAft>
            </a:pPr>
            <a:r>
              <a:rPr lang="he-IL" dirty="0" smtClean="0"/>
              <a:t>דגש על תכניות תהליכית עבור קבוצה אורגנית של עובדים באותו מקום עבודה</a:t>
            </a:r>
            <a:endParaRPr lang="he-IL" dirty="0"/>
          </a:p>
        </p:txBody>
      </p:sp>
    </p:spTree>
    <p:extLst>
      <p:ext uri="{BB962C8B-B14F-4D97-AF65-F5344CB8AC3E}">
        <p14:creationId xmlns:p14="http://schemas.microsoft.com/office/powerpoint/2010/main" val="604379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p:cNvSpPr>
            <a:spLocks noGrp="1"/>
          </p:cNvSpPr>
          <p:nvPr>
            <p:ph type="title"/>
          </p:nvPr>
        </p:nvSpPr>
        <p:spPr>
          <a:xfrm>
            <a:off x="839724" y="110889"/>
            <a:ext cx="10515600" cy="1325563"/>
          </a:xfrm>
        </p:spPr>
        <p:txBody>
          <a:bodyPr vert="horz" lIns="91440" tIns="45720" rIns="91440" bIns="45720" rtlCol="0" anchor="ctr">
            <a:normAutofit/>
          </a:bodyPr>
          <a:lstStyle/>
          <a:p>
            <a:pPr algn="ctr" rtl="0"/>
            <a:r>
              <a:rPr lang="he-IL" sz="2800" b="1" dirty="0">
                <a:solidFill>
                  <a:srgbClr val="0070C0"/>
                </a:solidFill>
              </a:rPr>
              <a:t>תנאי סף</a:t>
            </a:r>
            <a:endParaRPr lang="en-US" sz="2800" b="1" kern="1200" dirty="0">
              <a:solidFill>
                <a:srgbClr val="0070C0"/>
              </a:solidFill>
              <a:latin typeface="+mj-lt"/>
              <a:ea typeface="+mj-ea"/>
              <a:cs typeface="+mj-cs"/>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8" name="Picture 2">
            <a:extLst>
              <a:ext uri="{FF2B5EF4-FFF2-40B4-BE49-F238E27FC236}">
                <a16:creationId xmlns:a16="http://schemas.microsoft.com/office/drawing/2014/main" id="{BFD61B55-11F1-4F2E-BB11-668C5F06331D}"/>
              </a:ext>
            </a:extLst>
          </p:cNvPr>
          <p:cNvPicPr>
            <a:picLocks noChangeAspect="1" noChangeArrowheads="1"/>
          </p:cNvPicPr>
          <p:nvPr/>
        </p:nvPicPr>
        <p:blipFill>
          <a:blip r:embed="rId3" cstate="screen">
            <a:clrChange>
              <a:clrFrom>
                <a:srgbClr val="386484"/>
              </a:clrFrom>
              <a:clrTo>
                <a:srgbClr val="386484">
                  <a:alpha val="0"/>
                </a:srgbClr>
              </a:clrTo>
            </a:clrChange>
            <a:extLst>
              <a:ext uri="{28A0092B-C50C-407E-A947-70E740481C1C}">
                <a14:useLocalDpi xmlns:a14="http://schemas.microsoft.com/office/drawing/2010/main"/>
              </a:ext>
            </a:extLst>
          </a:blip>
          <a:srcRect/>
          <a:stretch/>
        </p:blipFill>
        <p:spPr bwMode="auto">
          <a:xfrm>
            <a:off x="555710" y="380217"/>
            <a:ext cx="1089564" cy="1023719"/>
          </a:xfrm>
          <a:prstGeom prst="rect">
            <a:avLst/>
          </a:prstGeom>
          <a:solidFill>
            <a:schemeClr val="bg1"/>
          </a:solidFill>
        </p:spPr>
      </p:pic>
      <p:sp>
        <p:nvSpPr>
          <p:cNvPr id="9" name="מציין מיקום תוכן 2">
            <a:extLst>
              <a:ext uri="{FF2B5EF4-FFF2-40B4-BE49-F238E27FC236}">
                <a16:creationId xmlns:a16="http://schemas.microsoft.com/office/drawing/2014/main" id="{C746840B-3579-E0A8-E9C7-1CA587D5D6D7}"/>
              </a:ext>
            </a:extLst>
          </p:cNvPr>
          <p:cNvSpPr txBox="1">
            <a:spLocks/>
          </p:cNvSpPr>
          <p:nvPr/>
        </p:nvSpPr>
        <p:spPr>
          <a:xfrm>
            <a:off x="2772416" y="1015321"/>
            <a:ext cx="9666695" cy="777230"/>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57300" lvl="2" indent="-342900">
              <a:lnSpc>
                <a:spcPct val="100000"/>
              </a:lnSpc>
              <a:spcAft>
                <a:spcPts val="800"/>
              </a:spcAft>
              <a:buFont typeface="+mj-lt"/>
              <a:buAutoNum type="arabicPeriod"/>
              <a:tabLst>
                <a:tab pos="457200" algn="l"/>
              </a:tabLst>
            </a:pPr>
            <a:r>
              <a:rPr lang="he-IL" sz="1600" b="1" dirty="0" smtClean="0">
                <a:solidFill>
                  <a:schemeClr val="accent1">
                    <a:lumMod val="75000"/>
                  </a:schemeClr>
                </a:solidFill>
              </a:rPr>
              <a:t>מגיש הבקשה הינו </a:t>
            </a:r>
            <a:r>
              <a:rPr lang="he-IL" sz="1600" b="1" dirty="0">
                <a:solidFill>
                  <a:schemeClr val="accent1">
                    <a:lumMod val="75000"/>
                  </a:schemeClr>
                </a:solidFill>
              </a:rPr>
              <a:t>רשום כדין כישות משפטית (ברשם הרלבנטי על פי </a:t>
            </a:r>
            <a:r>
              <a:rPr lang="he-IL" sz="1600" b="1" dirty="0" smtClean="0">
                <a:solidFill>
                  <a:schemeClr val="accent1">
                    <a:lumMod val="75000"/>
                  </a:schemeClr>
                </a:solidFill>
              </a:rPr>
              <a:t>דין ארגון ללא מטרת רווח או חברה בע"מ) </a:t>
            </a:r>
            <a:r>
              <a:rPr lang="he-IL" sz="1600" b="1" dirty="0">
                <a:solidFill>
                  <a:schemeClr val="accent1">
                    <a:lumMod val="75000"/>
                  </a:schemeClr>
                </a:solidFill>
              </a:rPr>
              <a:t>ובלבד שאינו משרד ממשלתי /רשות מקומית/ אשכול </a:t>
            </a:r>
            <a:r>
              <a:rPr lang="he-IL" sz="1600" b="1" dirty="0" smtClean="0">
                <a:solidFill>
                  <a:schemeClr val="accent1">
                    <a:lumMod val="75000"/>
                  </a:schemeClr>
                </a:solidFill>
              </a:rPr>
              <a:t>רשויות וצרף לבקשה את התעודות הנדרשות</a:t>
            </a:r>
          </a:p>
          <a:p>
            <a:pPr>
              <a:lnSpc>
                <a:spcPct val="180000"/>
              </a:lnSpc>
              <a:spcAft>
                <a:spcPts val="800"/>
              </a:spcAft>
              <a:tabLst>
                <a:tab pos="457200" algn="l"/>
              </a:tabLst>
            </a:pPr>
            <a:endParaRPr lang="he-IL" sz="1600" b="1" dirty="0">
              <a:solidFill>
                <a:srgbClr val="0865AE">
                  <a:lumMod val="75000"/>
                </a:srgbClr>
              </a:solidFill>
            </a:endParaRPr>
          </a:p>
          <a:p>
            <a:pPr>
              <a:lnSpc>
                <a:spcPct val="180000"/>
              </a:lnSpc>
              <a:spcAft>
                <a:spcPts val="800"/>
              </a:spcAft>
              <a:tabLst>
                <a:tab pos="457200" algn="l"/>
              </a:tabLst>
            </a:pPr>
            <a:endParaRPr lang="he-IL" sz="1600" b="1" dirty="0">
              <a:solidFill>
                <a:srgbClr val="0865AE">
                  <a:lumMod val="75000"/>
                </a:srgbClr>
              </a:solidFill>
            </a:endParaRPr>
          </a:p>
          <a:p>
            <a:endParaRPr lang="he-IL" sz="1600" b="1" dirty="0"/>
          </a:p>
        </p:txBody>
      </p:sp>
      <p:sp>
        <p:nvSpPr>
          <p:cNvPr id="10" name="מציין מיקום תוכן 2">
            <a:extLst>
              <a:ext uri="{FF2B5EF4-FFF2-40B4-BE49-F238E27FC236}">
                <a16:creationId xmlns:a16="http://schemas.microsoft.com/office/drawing/2014/main" id="{C332ABC0-2136-D14D-482A-6596516220CD}"/>
              </a:ext>
            </a:extLst>
          </p:cNvPr>
          <p:cNvSpPr txBox="1">
            <a:spLocks/>
          </p:cNvSpPr>
          <p:nvPr/>
        </p:nvSpPr>
        <p:spPr>
          <a:xfrm>
            <a:off x="1788162" y="1897474"/>
            <a:ext cx="9666695" cy="777230"/>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80000"/>
              </a:lnSpc>
              <a:spcAft>
                <a:spcPts val="800"/>
              </a:spcAft>
              <a:buFont typeface="+mj-lt"/>
              <a:buAutoNum type="arabicPeriod" startAt="2"/>
              <a:tabLst>
                <a:tab pos="457200" algn="l"/>
              </a:tabLst>
            </a:pPr>
            <a:r>
              <a:rPr lang="he-IL" sz="1600" b="1" dirty="0">
                <a:solidFill>
                  <a:schemeClr val="accent1">
                    <a:lumMod val="75000"/>
                  </a:schemeClr>
                </a:solidFill>
              </a:rPr>
              <a:t>סיוע יינתן רק בעבור פעולות שהינן מעבר לאלה שהמעסיק מחויב בהן על פי חוק</a:t>
            </a:r>
          </a:p>
          <a:p>
            <a:endParaRPr lang="he-IL" sz="1400" b="1" dirty="0"/>
          </a:p>
        </p:txBody>
      </p:sp>
      <p:sp>
        <p:nvSpPr>
          <p:cNvPr id="11" name="מציין מיקום תוכן 2">
            <a:extLst>
              <a:ext uri="{FF2B5EF4-FFF2-40B4-BE49-F238E27FC236}">
                <a16:creationId xmlns:a16="http://schemas.microsoft.com/office/drawing/2014/main" id="{8303B7B7-D170-376B-DECF-314C23A1FEB0}"/>
              </a:ext>
            </a:extLst>
          </p:cNvPr>
          <p:cNvSpPr txBox="1">
            <a:spLocks/>
          </p:cNvSpPr>
          <p:nvPr/>
        </p:nvSpPr>
        <p:spPr>
          <a:xfrm>
            <a:off x="1734917" y="2649162"/>
            <a:ext cx="9666695" cy="748490"/>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00000"/>
              </a:lnSpc>
              <a:spcAft>
                <a:spcPts val="800"/>
              </a:spcAft>
              <a:buFont typeface="+mj-lt"/>
              <a:buAutoNum type="arabicPeriod" startAt="3"/>
              <a:tabLst>
                <a:tab pos="457200" algn="l"/>
              </a:tabLst>
            </a:pPr>
            <a:r>
              <a:rPr lang="he-IL" sz="1600" b="1" dirty="0">
                <a:solidFill>
                  <a:schemeClr val="accent1">
                    <a:lumMod val="75000"/>
                  </a:schemeClr>
                </a:solidFill>
              </a:rPr>
              <a:t>על הארגון מגיש </a:t>
            </a:r>
            <a:r>
              <a:rPr lang="he-IL" sz="1600" b="1" dirty="0" smtClean="0">
                <a:solidFill>
                  <a:schemeClr val="accent1">
                    <a:lumMod val="75000"/>
                  </a:schemeClr>
                </a:solidFill>
              </a:rPr>
              <a:t>הבקשה, </a:t>
            </a:r>
            <a:r>
              <a:rPr lang="he-IL" sz="1600" b="1" dirty="0">
                <a:solidFill>
                  <a:schemeClr val="accent1">
                    <a:lumMod val="75000"/>
                  </a:schemeClr>
                </a:solidFill>
              </a:rPr>
              <a:t>להיות בעל ניסיון של שנתיים לפחות </a:t>
            </a:r>
            <a:r>
              <a:rPr lang="he-IL" sz="1600" b="1" dirty="0" smtClean="0">
                <a:solidFill>
                  <a:schemeClr val="accent1">
                    <a:lumMod val="75000"/>
                  </a:schemeClr>
                </a:solidFill>
              </a:rPr>
              <a:t>בטיפול בטראומה</a:t>
            </a:r>
          </a:p>
          <a:p>
            <a:pPr marL="342900" lvl="0" indent="-342900">
              <a:lnSpc>
                <a:spcPct val="100000"/>
              </a:lnSpc>
              <a:spcAft>
                <a:spcPts val="800"/>
              </a:spcAft>
              <a:buFont typeface="+mj-lt"/>
              <a:buAutoNum type="arabicPeriod" startAt="3"/>
              <a:tabLst>
                <a:tab pos="457200" algn="l"/>
              </a:tabLst>
            </a:pPr>
            <a:endParaRPr lang="he-IL" sz="1400" b="1" dirty="0"/>
          </a:p>
        </p:txBody>
      </p:sp>
      <p:sp>
        <p:nvSpPr>
          <p:cNvPr id="12" name="מציין מיקום תוכן 2">
            <a:extLst>
              <a:ext uri="{FF2B5EF4-FFF2-40B4-BE49-F238E27FC236}">
                <a16:creationId xmlns:a16="http://schemas.microsoft.com/office/drawing/2014/main" id="{5F176DCD-29B6-2EBE-3752-C07BDD799998}"/>
              </a:ext>
            </a:extLst>
          </p:cNvPr>
          <p:cNvSpPr txBox="1">
            <a:spLocks/>
          </p:cNvSpPr>
          <p:nvPr/>
        </p:nvSpPr>
        <p:spPr>
          <a:xfrm>
            <a:off x="2088961" y="3082660"/>
            <a:ext cx="9684701" cy="777230"/>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80000"/>
              </a:lnSpc>
              <a:spcAft>
                <a:spcPts val="800"/>
              </a:spcAft>
              <a:buNone/>
              <a:tabLst>
                <a:tab pos="457200" algn="l"/>
              </a:tabLst>
            </a:pPr>
            <a:r>
              <a:rPr lang="he-IL" sz="1800" b="1" dirty="0" smtClean="0">
                <a:solidFill>
                  <a:schemeClr val="accent1">
                    <a:lumMod val="75000"/>
                  </a:schemeClr>
                </a:solidFill>
              </a:rPr>
              <a:t>4. </a:t>
            </a:r>
            <a:r>
              <a:rPr lang="he-IL" sz="1600" b="1" dirty="0" smtClean="0">
                <a:solidFill>
                  <a:schemeClr val="accent1">
                    <a:lumMod val="75000"/>
                  </a:schemeClr>
                </a:solidFill>
              </a:rPr>
              <a:t>הוגש </a:t>
            </a:r>
            <a:r>
              <a:rPr lang="he-IL" sz="1600" b="1" dirty="0">
                <a:solidFill>
                  <a:schemeClr val="accent1">
                    <a:lumMod val="75000"/>
                  </a:schemeClr>
                </a:solidFill>
              </a:rPr>
              <a:t>טופס בקשה מלא ומסמכים בהתאם לדרישות הקול </a:t>
            </a:r>
            <a:r>
              <a:rPr lang="he-IL" sz="1600" b="1" dirty="0" smtClean="0">
                <a:solidFill>
                  <a:schemeClr val="accent1">
                    <a:lumMod val="75000"/>
                  </a:schemeClr>
                </a:solidFill>
              </a:rPr>
              <a:t>הקורא. (במסגרת ההגשה תחל חובה לצירוף מסמכים שונים בנוסף לבקשה עצמה)</a:t>
            </a:r>
            <a:endParaRPr lang="he-IL" sz="1600" b="1" dirty="0">
              <a:solidFill>
                <a:schemeClr val="accent1">
                  <a:lumMod val="75000"/>
                </a:schemeClr>
              </a:solidFill>
            </a:endParaRPr>
          </a:p>
        </p:txBody>
      </p:sp>
      <p:sp>
        <p:nvSpPr>
          <p:cNvPr id="13" name="מציין מיקום תוכן 2">
            <a:extLst>
              <a:ext uri="{FF2B5EF4-FFF2-40B4-BE49-F238E27FC236}">
                <a16:creationId xmlns:a16="http://schemas.microsoft.com/office/drawing/2014/main" id="{913F7671-C3CA-737D-D77F-D7794045CE01}"/>
              </a:ext>
            </a:extLst>
          </p:cNvPr>
          <p:cNvSpPr txBox="1">
            <a:spLocks/>
          </p:cNvSpPr>
          <p:nvPr/>
        </p:nvSpPr>
        <p:spPr>
          <a:xfrm>
            <a:off x="172720" y="4174520"/>
            <a:ext cx="11282137" cy="1045577"/>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80000"/>
              </a:lnSpc>
              <a:spcAft>
                <a:spcPts val="800"/>
              </a:spcAft>
              <a:buFont typeface="+mj-lt"/>
              <a:buAutoNum type="arabicPeriod" startAt="5"/>
              <a:tabLst>
                <a:tab pos="457200" algn="l"/>
              </a:tabLst>
            </a:pPr>
            <a:r>
              <a:rPr lang="he-IL" sz="1600" b="1" dirty="0">
                <a:solidFill>
                  <a:srgbClr val="0865AE">
                    <a:lumMod val="75000"/>
                  </a:srgbClr>
                </a:solidFill>
              </a:rPr>
              <a:t>אוכלוסיית</a:t>
            </a:r>
            <a:r>
              <a:rPr lang="he-IL" sz="1800" b="1" dirty="0">
                <a:solidFill>
                  <a:srgbClr val="0865AE">
                    <a:lumMod val="75000"/>
                  </a:srgbClr>
                </a:solidFill>
              </a:rPr>
              <a:t> </a:t>
            </a:r>
            <a:r>
              <a:rPr lang="he-IL" sz="1600" b="1" dirty="0">
                <a:solidFill>
                  <a:srgbClr val="0865AE">
                    <a:lumMod val="75000"/>
                  </a:srgbClr>
                </a:solidFill>
              </a:rPr>
              <a:t>היעד ומטרות הפרויקט כפי שמתוארים בטופס הבקשה עונים על דרישות הקול הקורא</a:t>
            </a:r>
          </a:p>
        </p:txBody>
      </p:sp>
      <p:sp>
        <p:nvSpPr>
          <p:cNvPr id="14" name="מציין מיקום תוכן 2">
            <a:extLst>
              <a:ext uri="{FF2B5EF4-FFF2-40B4-BE49-F238E27FC236}">
                <a16:creationId xmlns:a16="http://schemas.microsoft.com/office/drawing/2014/main" id="{33172852-19C7-03A9-4E5B-CFD23290393B}"/>
              </a:ext>
            </a:extLst>
          </p:cNvPr>
          <p:cNvSpPr txBox="1">
            <a:spLocks/>
          </p:cNvSpPr>
          <p:nvPr/>
        </p:nvSpPr>
        <p:spPr>
          <a:xfrm>
            <a:off x="1788162" y="4963903"/>
            <a:ext cx="9666695" cy="777231"/>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00000"/>
              </a:lnSpc>
              <a:spcAft>
                <a:spcPts val="800"/>
              </a:spcAft>
              <a:buFont typeface="+mj-lt"/>
              <a:buAutoNum type="arabicPeriod" startAt="6"/>
              <a:tabLst>
                <a:tab pos="457200" algn="l"/>
              </a:tabLst>
            </a:pPr>
            <a:r>
              <a:rPr lang="he-IL" sz="1600" b="1" dirty="0">
                <a:solidFill>
                  <a:schemeClr val="accent1">
                    <a:lumMod val="75000"/>
                  </a:schemeClr>
                </a:solidFill>
              </a:rPr>
              <a:t>מגיש</a:t>
            </a:r>
            <a:r>
              <a:rPr lang="he-IL" sz="1800" b="1" dirty="0">
                <a:solidFill>
                  <a:schemeClr val="accent1">
                    <a:lumMod val="75000"/>
                  </a:schemeClr>
                </a:solidFill>
              </a:rPr>
              <a:t> </a:t>
            </a:r>
            <a:r>
              <a:rPr lang="he-IL" sz="1600" b="1" dirty="0">
                <a:solidFill>
                  <a:schemeClr val="accent1">
                    <a:lumMod val="75000"/>
                  </a:schemeClr>
                </a:solidFill>
              </a:rPr>
              <a:t>הבקשה אינו מקבל מימון מביטוח לאומי, גוף ממשלתי אחר ו/או מרכזי החוסן עבור </a:t>
            </a:r>
            <a:r>
              <a:rPr lang="he-IL" sz="1600" b="1" dirty="0" smtClean="0">
                <a:solidFill>
                  <a:schemeClr val="accent1">
                    <a:lumMod val="75000"/>
                  </a:schemeClr>
                </a:solidFill>
              </a:rPr>
              <a:t>התוכנית </a:t>
            </a:r>
            <a:r>
              <a:rPr lang="he-IL" sz="1600" b="1" dirty="0">
                <a:solidFill>
                  <a:schemeClr val="accent1">
                    <a:lumMod val="75000"/>
                  </a:schemeClr>
                </a:solidFill>
              </a:rPr>
              <a:t>המוצעת</a:t>
            </a:r>
          </a:p>
        </p:txBody>
      </p:sp>
      <p:sp>
        <p:nvSpPr>
          <p:cNvPr id="3" name="TextBox 2"/>
          <p:cNvSpPr txBox="1"/>
          <p:nvPr/>
        </p:nvSpPr>
        <p:spPr>
          <a:xfrm>
            <a:off x="2761673" y="6055264"/>
            <a:ext cx="8571345" cy="580724"/>
          </a:xfrm>
          <a:prstGeom prst="rect">
            <a:avLst/>
          </a:prstGeom>
          <a:noFill/>
        </p:spPr>
        <p:txBody>
          <a:bodyPr wrap="square" rtlCol="1">
            <a:spAutoFit/>
          </a:bodyPr>
          <a:lstStyle/>
          <a:p>
            <a:endParaRPr lang="he-IL" dirty="0"/>
          </a:p>
        </p:txBody>
      </p:sp>
      <p:sp>
        <p:nvSpPr>
          <p:cNvPr id="15" name="TextBox 14"/>
          <p:cNvSpPr txBox="1"/>
          <p:nvPr/>
        </p:nvSpPr>
        <p:spPr>
          <a:xfrm>
            <a:off x="2742840" y="5741134"/>
            <a:ext cx="8571345" cy="584775"/>
          </a:xfrm>
          <a:prstGeom prst="rect">
            <a:avLst/>
          </a:prstGeom>
          <a:noFill/>
        </p:spPr>
        <p:txBody>
          <a:bodyPr wrap="square" rtlCol="1">
            <a:spAutoFit/>
          </a:bodyPr>
          <a:lstStyle/>
          <a:p>
            <a:r>
              <a:rPr lang="he-IL" sz="1600" b="1" dirty="0" smtClean="0">
                <a:solidFill>
                  <a:schemeClr val="accent1">
                    <a:lumMod val="75000"/>
                  </a:schemeClr>
                </a:solidFill>
              </a:rPr>
              <a:t>7. הארגון </a:t>
            </a:r>
            <a:r>
              <a:rPr lang="he-IL" sz="1600" b="1" dirty="0">
                <a:solidFill>
                  <a:schemeClr val="accent1">
                    <a:lumMod val="75000"/>
                  </a:schemeClr>
                </a:solidFill>
              </a:rPr>
              <a:t>המגיש הינו בעל מחזור פעילות שנתי של לפחות 2 מיליון ₪ לא כולל מע"מ בשנת 2024</a:t>
            </a:r>
          </a:p>
        </p:txBody>
      </p:sp>
    </p:spTree>
    <p:extLst>
      <p:ext uri="{BB962C8B-B14F-4D97-AF65-F5344CB8AC3E}">
        <p14:creationId xmlns:p14="http://schemas.microsoft.com/office/powerpoint/2010/main" val="75233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p:cNvSpPr>
            <a:spLocks noGrp="1"/>
          </p:cNvSpPr>
          <p:nvPr>
            <p:ph type="title"/>
          </p:nvPr>
        </p:nvSpPr>
        <p:spPr>
          <a:xfrm>
            <a:off x="839724" y="110889"/>
            <a:ext cx="10515600" cy="1325563"/>
          </a:xfrm>
        </p:spPr>
        <p:txBody>
          <a:bodyPr vert="horz" lIns="91440" tIns="45720" rIns="91440" bIns="45720" rtlCol="0" anchor="ctr">
            <a:normAutofit/>
          </a:bodyPr>
          <a:lstStyle/>
          <a:p>
            <a:pPr algn="ctr" rtl="0"/>
            <a:r>
              <a:rPr lang="he-IL" sz="2800" b="1" dirty="0">
                <a:solidFill>
                  <a:srgbClr val="0070C0"/>
                </a:solidFill>
              </a:rPr>
              <a:t>תוצאות רצויות</a:t>
            </a:r>
            <a:endParaRPr lang="en-US" sz="2800" b="1" kern="1200" dirty="0">
              <a:solidFill>
                <a:srgbClr val="0070C0"/>
              </a:solidFill>
              <a:latin typeface="+mj-lt"/>
              <a:ea typeface="+mj-ea"/>
              <a:cs typeface="+mj-cs"/>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8" name="Picture 2">
            <a:extLst>
              <a:ext uri="{FF2B5EF4-FFF2-40B4-BE49-F238E27FC236}">
                <a16:creationId xmlns:a16="http://schemas.microsoft.com/office/drawing/2014/main" id="{BFD61B55-11F1-4F2E-BB11-668C5F06331D}"/>
              </a:ext>
            </a:extLst>
          </p:cNvPr>
          <p:cNvPicPr>
            <a:picLocks noChangeAspect="1" noChangeArrowheads="1"/>
          </p:cNvPicPr>
          <p:nvPr/>
        </p:nvPicPr>
        <p:blipFill>
          <a:blip r:embed="rId3" cstate="screen">
            <a:clrChange>
              <a:clrFrom>
                <a:srgbClr val="386484"/>
              </a:clrFrom>
              <a:clrTo>
                <a:srgbClr val="386484">
                  <a:alpha val="0"/>
                </a:srgbClr>
              </a:clrTo>
            </a:clrChange>
            <a:extLst>
              <a:ext uri="{28A0092B-C50C-407E-A947-70E740481C1C}">
                <a14:useLocalDpi xmlns:a14="http://schemas.microsoft.com/office/drawing/2010/main"/>
              </a:ext>
            </a:extLst>
          </a:blip>
          <a:srcRect/>
          <a:stretch/>
        </p:blipFill>
        <p:spPr bwMode="auto">
          <a:xfrm>
            <a:off x="555710" y="380217"/>
            <a:ext cx="1089564" cy="1023719"/>
          </a:xfrm>
          <a:prstGeom prst="rect">
            <a:avLst/>
          </a:prstGeom>
          <a:solidFill>
            <a:schemeClr val="bg1"/>
          </a:solidFill>
        </p:spPr>
      </p:pic>
      <p:sp>
        <p:nvSpPr>
          <p:cNvPr id="3" name="Rectangle 2">
            <a:extLst>
              <a:ext uri="{FF2B5EF4-FFF2-40B4-BE49-F238E27FC236}">
                <a16:creationId xmlns:a16="http://schemas.microsoft.com/office/drawing/2014/main" id="{EE84DF52-C5E0-6D05-5259-C40471B13FCF}"/>
              </a:ext>
            </a:extLst>
          </p:cNvPr>
          <p:cNvSpPr/>
          <p:nvPr/>
        </p:nvSpPr>
        <p:spPr>
          <a:xfrm>
            <a:off x="0" y="3013820"/>
            <a:ext cx="12192000" cy="2056250"/>
          </a:xfrm>
          <a:prstGeom prst="rect">
            <a:avLst/>
          </a:prstGeom>
          <a:solidFill>
            <a:sysClr val="windowText" lastClr="000000">
              <a:lumMod val="75000"/>
              <a:lumOff val="2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4" name="Oval 3">
            <a:extLst>
              <a:ext uri="{FF2B5EF4-FFF2-40B4-BE49-F238E27FC236}">
                <a16:creationId xmlns:a16="http://schemas.microsoft.com/office/drawing/2014/main" id="{5E04FE46-3409-1847-A1B7-6A7C0C1237F0}"/>
              </a:ext>
            </a:extLst>
          </p:cNvPr>
          <p:cNvSpPr/>
          <p:nvPr/>
        </p:nvSpPr>
        <p:spPr>
          <a:xfrm>
            <a:off x="1040349" y="2258017"/>
            <a:ext cx="1260000" cy="1260000"/>
          </a:xfrm>
          <a:prstGeom prst="ellipse">
            <a:avLst/>
          </a:prstGeom>
          <a:solidFill>
            <a:srgbClr val="196491"/>
          </a:solidFill>
          <a:ln w="63500" cap="flat" cmpd="sng" algn="ctr">
            <a:solidFill>
              <a:sysClr val="windowText" lastClr="000000">
                <a:lumMod val="75000"/>
                <a:lumOff val="2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5" name="Oval 4">
            <a:extLst>
              <a:ext uri="{FF2B5EF4-FFF2-40B4-BE49-F238E27FC236}">
                <a16:creationId xmlns:a16="http://schemas.microsoft.com/office/drawing/2014/main" id="{C8A6244D-04FD-FADA-F41A-72B0FFC6E9F2}"/>
              </a:ext>
            </a:extLst>
          </p:cNvPr>
          <p:cNvSpPr/>
          <p:nvPr/>
        </p:nvSpPr>
        <p:spPr>
          <a:xfrm>
            <a:off x="1040349" y="4264854"/>
            <a:ext cx="1260000" cy="1260000"/>
          </a:xfrm>
          <a:prstGeom prst="ellipse">
            <a:avLst/>
          </a:prstGeom>
          <a:solidFill>
            <a:srgbClr val="19A5BE"/>
          </a:solidFill>
          <a:ln w="63500" cap="flat" cmpd="sng" algn="ctr">
            <a:solidFill>
              <a:sysClr val="windowText" lastClr="000000">
                <a:lumMod val="75000"/>
                <a:lumOff val="2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6" name="Plus 7">
            <a:extLst>
              <a:ext uri="{FF2B5EF4-FFF2-40B4-BE49-F238E27FC236}">
                <a16:creationId xmlns:a16="http://schemas.microsoft.com/office/drawing/2014/main" id="{557848B4-7EEF-68DB-4909-FC4D35FEA0F0}"/>
              </a:ext>
            </a:extLst>
          </p:cNvPr>
          <p:cNvSpPr/>
          <p:nvPr/>
        </p:nvSpPr>
        <p:spPr>
          <a:xfrm>
            <a:off x="1321126" y="3534320"/>
            <a:ext cx="698446" cy="698446"/>
          </a:xfrm>
          <a:prstGeom prst="mathPlus">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9" name="Equal 10">
            <a:extLst>
              <a:ext uri="{FF2B5EF4-FFF2-40B4-BE49-F238E27FC236}">
                <a16:creationId xmlns:a16="http://schemas.microsoft.com/office/drawing/2014/main" id="{0498824E-58B7-087B-4D6B-845396D1A73E}"/>
              </a:ext>
            </a:extLst>
          </p:cNvPr>
          <p:cNvSpPr/>
          <p:nvPr/>
        </p:nvSpPr>
        <p:spPr>
          <a:xfrm>
            <a:off x="2626307" y="3559999"/>
            <a:ext cx="647088" cy="647088"/>
          </a:xfrm>
          <a:prstGeom prst="mathEqual">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0" name="Freeform 38">
            <a:extLst>
              <a:ext uri="{FF2B5EF4-FFF2-40B4-BE49-F238E27FC236}">
                <a16:creationId xmlns:a16="http://schemas.microsoft.com/office/drawing/2014/main" id="{C63E64D7-D324-3C49-1600-0DFFF5139305}"/>
              </a:ext>
            </a:extLst>
          </p:cNvPr>
          <p:cNvSpPr>
            <a:spLocks noChangeAspect="1"/>
          </p:cNvSpPr>
          <p:nvPr/>
        </p:nvSpPr>
        <p:spPr>
          <a:xfrm>
            <a:off x="1412003" y="2661773"/>
            <a:ext cx="521208" cy="405555"/>
          </a:xfrm>
          <a:custGeom>
            <a:avLst/>
            <a:gdLst>
              <a:gd name="connsiteX0" fmla="*/ 296870 w 3865288"/>
              <a:gd name="connsiteY0" fmla="*/ 263283 h 3007610"/>
              <a:gd name="connsiteX1" fmla="*/ 1229426 w 3865288"/>
              <a:gd name="connsiteY1" fmla="*/ 364513 h 3007610"/>
              <a:gd name="connsiteX2" fmla="*/ 1461439 w 3865288"/>
              <a:gd name="connsiteY2" fmla="*/ 682388 h 3007610"/>
              <a:gd name="connsiteX3" fmla="*/ 2937058 w 3865288"/>
              <a:gd name="connsiteY3" fmla="*/ 854705 h 3007610"/>
              <a:gd name="connsiteX4" fmla="*/ 3289645 w 3865288"/>
              <a:gd name="connsiteY4" fmla="*/ 1194179 h 3007610"/>
              <a:gd name="connsiteX5" fmla="*/ 3597846 w 3865288"/>
              <a:gd name="connsiteY5" fmla="*/ 3007610 h 3007610"/>
              <a:gd name="connsiteX6" fmla="*/ 346298 w 3865288"/>
              <a:gd name="connsiteY6" fmla="*/ 2636865 h 3007610"/>
              <a:gd name="connsiteX7" fmla="*/ 0 w 3865288"/>
              <a:gd name="connsiteY7" fmla="*/ 502119 h 3007610"/>
              <a:gd name="connsiteX8" fmla="*/ 282628 w 3865288"/>
              <a:gd name="connsiteY8" fmla="*/ 498143 h 3007610"/>
              <a:gd name="connsiteX9" fmla="*/ 296870 w 3865288"/>
              <a:gd name="connsiteY9" fmla="*/ 263283 h 3007610"/>
              <a:gd name="connsiteX10" fmla="*/ 682924 w 3865288"/>
              <a:gd name="connsiteY10" fmla="*/ 0 h 3007610"/>
              <a:gd name="connsiteX11" fmla="*/ 1570028 w 3865288"/>
              <a:gd name="connsiteY11" fmla="*/ 109182 h 3007610"/>
              <a:gd name="connsiteX12" fmla="*/ 1829336 w 3865288"/>
              <a:gd name="connsiteY12" fmla="*/ 436728 h 3007610"/>
              <a:gd name="connsiteX13" fmla="*/ 3664960 w 3865288"/>
              <a:gd name="connsiteY13" fmla="*/ 668740 h 3007610"/>
              <a:gd name="connsiteX14" fmla="*/ 3856028 w 3865288"/>
              <a:gd name="connsiteY14" fmla="*/ 1009934 h 3007610"/>
              <a:gd name="connsiteX15" fmla="*/ 3612623 w 3865288"/>
              <a:gd name="connsiteY15" fmla="*/ 3007017 h 3007610"/>
              <a:gd name="connsiteX16" fmla="*/ 3487539 w 3865288"/>
              <a:gd name="connsiteY16" fmla="*/ 1084997 h 3007610"/>
              <a:gd name="connsiteX17" fmla="*/ 3255527 w 3865288"/>
              <a:gd name="connsiteY17" fmla="*/ 812041 h 3007610"/>
              <a:gd name="connsiteX18" fmla="*/ 1651915 w 3865288"/>
              <a:gd name="connsiteY18" fmla="*/ 614149 h 3007610"/>
              <a:gd name="connsiteX19" fmla="*/ 1372136 w 3865288"/>
              <a:gd name="connsiteY19" fmla="*/ 279779 h 3007610"/>
              <a:gd name="connsiteX20" fmla="*/ 688910 w 3865288"/>
              <a:gd name="connsiteY20" fmla="*/ 177421 h 3007610"/>
              <a:gd name="connsiteX21" fmla="*/ 682924 w 3865288"/>
              <a:gd name="connsiteY21" fmla="*/ 0 h 3007610"/>
              <a:gd name="connsiteX0" fmla="*/ 296870 w 3865288"/>
              <a:gd name="connsiteY0" fmla="*/ 263283 h 3007610"/>
              <a:gd name="connsiteX1" fmla="*/ 1229426 w 3865288"/>
              <a:gd name="connsiteY1" fmla="*/ 364513 h 3007610"/>
              <a:gd name="connsiteX2" fmla="*/ 1461439 w 3865288"/>
              <a:gd name="connsiteY2" fmla="*/ 682388 h 3007610"/>
              <a:gd name="connsiteX3" fmla="*/ 2937058 w 3865288"/>
              <a:gd name="connsiteY3" fmla="*/ 854705 h 3007610"/>
              <a:gd name="connsiteX4" fmla="*/ 3289645 w 3865288"/>
              <a:gd name="connsiteY4" fmla="*/ 1194179 h 3007610"/>
              <a:gd name="connsiteX5" fmla="*/ 3597846 w 3865288"/>
              <a:gd name="connsiteY5" fmla="*/ 3007610 h 3007610"/>
              <a:gd name="connsiteX6" fmla="*/ 346298 w 3865288"/>
              <a:gd name="connsiteY6" fmla="*/ 2636865 h 3007610"/>
              <a:gd name="connsiteX7" fmla="*/ 0 w 3865288"/>
              <a:gd name="connsiteY7" fmla="*/ 502119 h 3007610"/>
              <a:gd name="connsiteX8" fmla="*/ 282628 w 3865288"/>
              <a:gd name="connsiteY8" fmla="*/ 498143 h 3007610"/>
              <a:gd name="connsiteX9" fmla="*/ 296870 w 3865288"/>
              <a:gd name="connsiteY9" fmla="*/ 263283 h 3007610"/>
              <a:gd name="connsiteX10" fmla="*/ 682924 w 3865288"/>
              <a:gd name="connsiteY10" fmla="*/ 0 h 3007610"/>
              <a:gd name="connsiteX11" fmla="*/ 1570028 w 3865288"/>
              <a:gd name="connsiteY11" fmla="*/ 109182 h 3007610"/>
              <a:gd name="connsiteX12" fmla="*/ 1829336 w 3865288"/>
              <a:gd name="connsiteY12" fmla="*/ 436728 h 3007610"/>
              <a:gd name="connsiteX13" fmla="*/ 3664960 w 3865288"/>
              <a:gd name="connsiteY13" fmla="*/ 668740 h 3007610"/>
              <a:gd name="connsiteX14" fmla="*/ 3856028 w 3865288"/>
              <a:gd name="connsiteY14" fmla="*/ 1009934 h 3007610"/>
              <a:gd name="connsiteX15" fmla="*/ 3612623 w 3865288"/>
              <a:gd name="connsiteY15" fmla="*/ 3007017 h 3007610"/>
              <a:gd name="connsiteX16" fmla="*/ 3487539 w 3865288"/>
              <a:gd name="connsiteY16" fmla="*/ 1084997 h 3007610"/>
              <a:gd name="connsiteX17" fmla="*/ 3255527 w 3865288"/>
              <a:gd name="connsiteY17" fmla="*/ 812041 h 3007610"/>
              <a:gd name="connsiteX18" fmla="*/ 1651915 w 3865288"/>
              <a:gd name="connsiteY18" fmla="*/ 614149 h 3007610"/>
              <a:gd name="connsiteX19" fmla="*/ 1372136 w 3865288"/>
              <a:gd name="connsiteY19" fmla="*/ 279779 h 3007610"/>
              <a:gd name="connsiteX20" fmla="*/ 662094 w 3865288"/>
              <a:gd name="connsiteY20" fmla="*/ 164013 h 3007610"/>
              <a:gd name="connsiteX21" fmla="*/ 682924 w 3865288"/>
              <a:gd name="connsiteY21" fmla="*/ 0 h 300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65288" h="3007610">
                <a:moveTo>
                  <a:pt x="296870" y="263283"/>
                </a:moveTo>
                <a:lnTo>
                  <a:pt x="1229426" y="364513"/>
                </a:lnTo>
                <a:lnTo>
                  <a:pt x="1461439" y="682388"/>
                </a:lnTo>
                <a:lnTo>
                  <a:pt x="2937058" y="854705"/>
                </a:lnTo>
                <a:cubicBezTo>
                  <a:pt x="3245418" y="884374"/>
                  <a:pt x="3271508" y="1057167"/>
                  <a:pt x="3289645" y="1194179"/>
                </a:cubicBezTo>
                <a:lnTo>
                  <a:pt x="3597846" y="3007610"/>
                </a:lnTo>
                <a:lnTo>
                  <a:pt x="346298" y="2636865"/>
                </a:lnTo>
                <a:lnTo>
                  <a:pt x="0" y="502119"/>
                </a:lnTo>
                <a:lnTo>
                  <a:pt x="282628" y="498143"/>
                </a:lnTo>
                <a:lnTo>
                  <a:pt x="296870" y="263283"/>
                </a:lnTo>
                <a:close/>
                <a:moveTo>
                  <a:pt x="682924" y="0"/>
                </a:moveTo>
                <a:lnTo>
                  <a:pt x="1570028" y="109182"/>
                </a:lnTo>
                <a:lnTo>
                  <a:pt x="1829336" y="436728"/>
                </a:lnTo>
                <a:lnTo>
                  <a:pt x="3664960" y="668740"/>
                </a:lnTo>
                <a:cubicBezTo>
                  <a:pt x="3883700" y="698983"/>
                  <a:pt x="3875827" y="816690"/>
                  <a:pt x="3856028" y="1009934"/>
                </a:cubicBezTo>
                <a:lnTo>
                  <a:pt x="3612623" y="3007017"/>
                </a:lnTo>
                <a:lnTo>
                  <a:pt x="3487539" y="1084997"/>
                </a:lnTo>
                <a:cubicBezTo>
                  <a:pt x="3489715" y="954256"/>
                  <a:pt x="3444181" y="835439"/>
                  <a:pt x="3255527" y="812041"/>
                </a:cubicBezTo>
                <a:lnTo>
                  <a:pt x="1651915" y="614149"/>
                </a:lnTo>
                <a:lnTo>
                  <a:pt x="1372136" y="279779"/>
                </a:lnTo>
                <a:lnTo>
                  <a:pt x="662094" y="164013"/>
                </a:lnTo>
                <a:cubicBezTo>
                  <a:pt x="675742" y="104873"/>
                  <a:pt x="669276" y="59140"/>
                  <a:pt x="682924" y="0"/>
                </a:cubicBez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cs typeface="+mn-cs"/>
            </a:endParaRPr>
          </a:p>
        </p:txBody>
      </p:sp>
      <p:sp>
        <p:nvSpPr>
          <p:cNvPr id="11" name="Frame 1">
            <a:extLst>
              <a:ext uri="{FF2B5EF4-FFF2-40B4-BE49-F238E27FC236}">
                <a16:creationId xmlns:a16="http://schemas.microsoft.com/office/drawing/2014/main" id="{86D4578B-579D-F8D6-3925-9C44030319FC}"/>
              </a:ext>
            </a:extLst>
          </p:cNvPr>
          <p:cNvSpPr>
            <a:spLocks noChangeAspect="1"/>
          </p:cNvSpPr>
          <p:nvPr/>
        </p:nvSpPr>
        <p:spPr>
          <a:xfrm>
            <a:off x="1409745" y="4641332"/>
            <a:ext cx="521208" cy="521208"/>
          </a:xfrm>
          <a:custGeom>
            <a:avLst/>
            <a:gdLst/>
            <a:ahLst/>
            <a:cxnLst/>
            <a:rect l="l" t="t" r="r" b="b"/>
            <a:pathLst>
              <a:path w="3960000" h="3960000">
                <a:moveTo>
                  <a:pt x="0" y="2700080"/>
                </a:moveTo>
                <a:lnTo>
                  <a:pt x="569408" y="2700080"/>
                </a:lnTo>
                <a:lnTo>
                  <a:pt x="569408" y="3390592"/>
                </a:lnTo>
                <a:lnTo>
                  <a:pt x="3390592" y="3390592"/>
                </a:lnTo>
                <a:lnTo>
                  <a:pt x="3390592" y="2700080"/>
                </a:lnTo>
                <a:lnTo>
                  <a:pt x="3960000" y="2700080"/>
                </a:lnTo>
                <a:lnTo>
                  <a:pt x="3960000" y="3960000"/>
                </a:lnTo>
                <a:lnTo>
                  <a:pt x="0" y="3960000"/>
                </a:lnTo>
                <a:close/>
                <a:moveTo>
                  <a:pt x="1530791" y="0"/>
                </a:moveTo>
                <a:lnTo>
                  <a:pt x="2429209" y="0"/>
                </a:lnTo>
                <a:lnTo>
                  <a:pt x="2429209" y="2108456"/>
                </a:lnTo>
                <a:lnTo>
                  <a:pt x="2772088" y="2108456"/>
                </a:lnTo>
                <a:lnTo>
                  <a:pt x="1980000" y="3198242"/>
                </a:lnTo>
                <a:lnTo>
                  <a:pt x="1187912" y="2108456"/>
                </a:lnTo>
                <a:lnTo>
                  <a:pt x="1530791" y="2108456"/>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cs typeface="+mn-cs"/>
            </a:endParaRPr>
          </a:p>
        </p:txBody>
      </p:sp>
      <p:sp>
        <p:nvSpPr>
          <p:cNvPr id="13" name="Oval 6">
            <a:extLst>
              <a:ext uri="{FF2B5EF4-FFF2-40B4-BE49-F238E27FC236}">
                <a16:creationId xmlns:a16="http://schemas.microsoft.com/office/drawing/2014/main" id="{F11A7DE8-D7A7-FC0D-E96C-092E81285511}"/>
              </a:ext>
            </a:extLst>
          </p:cNvPr>
          <p:cNvSpPr/>
          <p:nvPr/>
        </p:nvSpPr>
        <p:spPr>
          <a:xfrm>
            <a:off x="7824469" y="2243721"/>
            <a:ext cx="3557060" cy="3146764"/>
          </a:xfrm>
          <a:prstGeom prst="ellipse">
            <a:avLst/>
          </a:prstGeom>
          <a:solidFill>
            <a:srgbClr val="53C3CD"/>
          </a:solidFill>
          <a:ln w="63500" cap="flat" cmpd="sng" algn="ctr">
            <a:solidFill>
              <a:sysClr val="windowText" lastClr="000000">
                <a:lumMod val="75000"/>
                <a:lumOff val="25000"/>
              </a:sysClr>
            </a:solidFill>
            <a:prstDash val="solid"/>
            <a:miter lim="800000"/>
          </a:ln>
          <a:effectLst/>
        </p:spPr>
        <p:txBody>
          <a:bodyPr rtlCol="0" anchor="ctr"/>
          <a:lstStyle/>
          <a:p>
            <a:pPr lvl="1" algn="ctr">
              <a:lnSpc>
                <a:spcPct val="150000"/>
              </a:lnSpc>
            </a:pPr>
            <a:r>
              <a:rPr lang="he-IL" sz="1400" b="1" dirty="0" smtClean="0"/>
              <a:t>צמצום </a:t>
            </a:r>
            <a:r>
              <a:rPr lang="he-IL" sz="1400" b="1" dirty="0"/>
              <a:t>היקף הפגיעה הרגשית והתפקודית בקרב צוותי חירום טיפול ושיקום שנחשפו במסגרת עבודתם לאירועים ותכנים  טראומטיים בקרב נפגעי המלחמה </a:t>
            </a:r>
          </a:p>
        </p:txBody>
      </p:sp>
      <p:sp>
        <p:nvSpPr>
          <p:cNvPr id="17" name="Oval 6">
            <a:extLst>
              <a:ext uri="{FF2B5EF4-FFF2-40B4-BE49-F238E27FC236}">
                <a16:creationId xmlns:a16="http://schemas.microsoft.com/office/drawing/2014/main" id="{9C67F066-5CA5-ED01-29FC-761119411914}"/>
              </a:ext>
            </a:extLst>
          </p:cNvPr>
          <p:cNvSpPr/>
          <p:nvPr/>
        </p:nvSpPr>
        <p:spPr>
          <a:xfrm>
            <a:off x="3519055" y="2183221"/>
            <a:ext cx="3494943" cy="3207264"/>
          </a:xfrm>
          <a:prstGeom prst="ellipse">
            <a:avLst/>
          </a:prstGeom>
          <a:solidFill>
            <a:srgbClr val="53C3CD"/>
          </a:solidFill>
          <a:ln w="63500" cap="flat" cmpd="sng" algn="ctr">
            <a:solidFill>
              <a:sysClr val="windowText" lastClr="000000">
                <a:lumMod val="75000"/>
                <a:lumOff val="25000"/>
              </a:sysClr>
            </a:solidFill>
            <a:prstDash val="solid"/>
            <a:miter lim="800000"/>
          </a:ln>
          <a:effectLst/>
        </p:spPr>
        <p:txBody>
          <a:bodyPr rtlCol="0" anchor="ctr"/>
          <a:lstStyle/>
          <a:p>
            <a:pPr lvl="0" algn="ctr">
              <a:lnSpc>
                <a:spcPct val="150000"/>
              </a:lnSpc>
              <a:defRPr/>
            </a:pPr>
            <a:r>
              <a:rPr lang="he-IL" altLang="ko-KR" sz="1400" b="1" kern="0" dirty="0" smtClean="0">
                <a:latin typeface="Arial"/>
              </a:rPr>
              <a:t>עיצוב </a:t>
            </a:r>
            <a:r>
              <a:rPr lang="he-IL" altLang="ko-KR" sz="1400" b="1" kern="0" dirty="0">
                <a:latin typeface="Arial"/>
              </a:rPr>
              <a:t>מודל התערבות בתחומי המניעה והטיפול המתאים לצוותים החווים או עלולים לחוות תסמינים של טראומטיזציה משנית ושחיקה עקב ממשקים עם אוכלוסיות שנפגעו פיזית ונפשית במלחמה. </a:t>
            </a:r>
            <a:endParaRPr kumimoji="0" lang="ko-KR" altLang="en-US" sz="1400" b="1" i="0" u="none" strike="noStrike" kern="0" cap="none" spc="0" normalizeH="0" baseline="0" noProof="0" dirty="0">
              <a:ln>
                <a:noFill/>
              </a:ln>
              <a:effectLst/>
              <a:uLnTx/>
              <a:uFillTx/>
              <a:latin typeface="Arial"/>
            </a:endParaRPr>
          </a:p>
        </p:txBody>
      </p:sp>
    </p:spTree>
    <p:extLst>
      <p:ext uri="{BB962C8B-B14F-4D97-AF65-F5344CB8AC3E}">
        <p14:creationId xmlns:p14="http://schemas.microsoft.com/office/powerpoint/2010/main" val="907419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ערכת נושא Office">
  <a:themeElements>
    <a:clrScheme name="קרנות הביטוח הלאומי">
      <a:dk1>
        <a:sysClr val="windowText" lastClr="000000"/>
      </a:dk1>
      <a:lt1>
        <a:sysClr val="window" lastClr="FFFFFF"/>
      </a:lt1>
      <a:dk2>
        <a:srgbClr val="44546A"/>
      </a:dk2>
      <a:lt2>
        <a:srgbClr val="E7E6E6"/>
      </a:lt2>
      <a:accent1>
        <a:srgbClr val="0865AE"/>
      </a:accent1>
      <a:accent2>
        <a:srgbClr val="BB76AD"/>
      </a:accent2>
      <a:accent3>
        <a:srgbClr val="FABB60"/>
      </a:accent3>
      <a:accent4>
        <a:srgbClr val="F3976A"/>
      </a:accent4>
      <a:accent5>
        <a:srgbClr val="A1D9F5"/>
      </a:accent5>
      <a:accent6>
        <a:srgbClr val="9ECD93"/>
      </a:accent6>
      <a:hlink>
        <a:srgbClr val="0563C1"/>
      </a:hlink>
      <a:folHlink>
        <a:srgbClr val="954F72"/>
      </a:folHlink>
    </a:clrScheme>
    <a:fontScheme name="Microsoft">
      <a:majorFont>
        <a:latin typeface="Segoe UI Semibold"/>
        <a:ea typeface=""/>
        <a:cs typeface="Segoe UI Semibold"/>
      </a:majorFont>
      <a:minorFont>
        <a:latin typeface="Segoe UI"/>
        <a:ea typeface=""/>
        <a:cs typeface="Segoe U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ערכת נושא Office">
  <a:themeElements>
    <a:clrScheme name="קרנות הביטוח הלאומי">
      <a:dk1>
        <a:sysClr val="windowText" lastClr="000000"/>
      </a:dk1>
      <a:lt1>
        <a:sysClr val="window" lastClr="FFFFFF"/>
      </a:lt1>
      <a:dk2>
        <a:srgbClr val="44546A"/>
      </a:dk2>
      <a:lt2>
        <a:srgbClr val="E7E6E6"/>
      </a:lt2>
      <a:accent1>
        <a:srgbClr val="0865AE"/>
      </a:accent1>
      <a:accent2>
        <a:srgbClr val="BB76AD"/>
      </a:accent2>
      <a:accent3>
        <a:srgbClr val="FABB60"/>
      </a:accent3>
      <a:accent4>
        <a:srgbClr val="F3976A"/>
      </a:accent4>
      <a:accent5>
        <a:srgbClr val="A1D9F5"/>
      </a:accent5>
      <a:accent6>
        <a:srgbClr val="9ECD93"/>
      </a:accent6>
      <a:hlink>
        <a:srgbClr val="0563C1"/>
      </a:hlink>
      <a:folHlink>
        <a:srgbClr val="954F72"/>
      </a:folHlink>
    </a:clrScheme>
    <a:fontScheme name="Microsoft">
      <a:majorFont>
        <a:latin typeface="Segoe UI Semibold"/>
        <a:ea typeface=""/>
        <a:cs typeface="Segoe UI Semibold"/>
      </a:majorFont>
      <a:minorFont>
        <a:latin typeface="Segoe UI"/>
        <a:ea typeface=""/>
        <a:cs typeface="Segoe U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D1529AD21386FA42AA3CE27B04FE89DC" ma:contentTypeVersion="1" ma:contentTypeDescription="צור מסמך חדש." ma:contentTypeScope="" ma:versionID="e85c7848f95c2019851c9895167729a4">
  <xsd:schema xmlns:xsd="http://www.w3.org/2001/XMLSchema" xmlns:xs="http://www.w3.org/2001/XMLSchema" xmlns:p="http://schemas.microsoft.com/office/2006/metadata/properties" xmlns:ns1="http://schemas.microsoft.com/sharepoint/v3" targetNamespace="http://schemas.microsoft.com/office/2006/metadata/properties" ma:root="true" ma:fieldsID="cbabf43de81bd42ae1d4b6e4e2a05da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מתזמן תאריך התחלה" ma:description="'מתזמן תאריך התחלה' הוא עמודת אתר שיוצרת תכונת הפרסום. היא משמשת לציון התאריך והשעה שבהם יופיע הדף לראשונה בפני מבקרי האתר." ma:internalName="PublishingStartDate">
      <xsd:simpleType>
        <xsd:restriction base="dms:Unknown"/>
      </xsd:simpleType>
    </xsd:element>
    <xsd:element name="PublishingExpirationDate" ma:index="9" nillable="true" ma:displayName="מתזמן תאריך סיום" ma:description="'תזמון תאריך הסיום' הוא עמודת אתר שיוצרת תכונת הפרסום. היא משמשת לציון התאריך והשעה שבהם הדף לא יופיע עוד בפני מבקרי האתר."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70C316F-2660-47FB-9B03-572B5C5B31B4}"/>
</file>

<file path=customXml/itemProps2.xml><?xml version="1.0" encoding="utf-8"?>
<ds:datastoreItem xmlns:ds="http://schemas.openxmlformats.org/officeDocument/2006/customXml" ds:itemID="{0D883F64-2AB8-47D0-8F6A-1C2874ADA6B7}"/>
</file>

<file path=customXml/itemProps3.xml><?xml version="1.0" encoding="utf-8"?>
<ds:datastoreItem xmlns:ds="http://schemas.openxmlformats.org/officeDocument/2006/customXml" ds:itemID="{8F30151A-2298-43BE-99E1-FFDCF978351B}"/>
</file>

<file path=docProps/app.xml><?xml version="1.0" encoding="utf-8"?>
<Properties xmlns="http://schemas.openxmlformats.org/officeDocument/2006/extended-properties" xmlns:vt="http://schemas.openxmlformats.org/officeDocument/2006/docPropsVTypes">
  <TotalTime>12190</TotalTime>
  <Words>1059</Words>
  <Application>Microsoft Office PowerPoint</Application>
  <PresentationFormat>מסך רחב</PresentationFormat>
  <Paragraphs>155</Paragraphs>
  <Slides>14</Slides>
  <Notes>13</Notes>
  <HiddenSlides>1</HiddenSlides>
  <MMClips>0</MMClips>
  <ScaleCrop>false</ScaleCrop>
  <HeadingPairs>
    <vt:vector size="6" baseType="variant">
      <vt:variant>
        <vt:lpstr>גופנים בשימוש</vt:lpstr>
      </vt:variant>
      <vt:variant>
        <vt:i4>7</vt:i4>
      </vt:variant>
      <vt:variant>
        <vt:lpstr>ערכת נושא</vt:lpstr>
      </vt:variant>
      <vt:variant>
        <vt:i4>3</vt:i4>
      </vt:variant>
      <vt:variant>
        <vt:lpstr>כותרות שקופיות</vt:lpstr>
      </vt:variant>
      <vt:variant>
        <vt:i4>14</vt:i4>
      </vt:variant>
    </vt:vector>
  </HeadingPairs>
  <TitlesOfParts>
    <vt:vector size="24" baseType="lpstr">
      <vt:lpstr>Arial</vt:lpstr>
      <vt:lpstr>Calibri</vt:lpstr>
      <vt:lpstr>Calibri Light</vt:lpstr>
      <vt:lpstr>Segoe UI</vt:lpstr>
      <vt:lpstr>Segoe UI Semibold</vt:lpstr>
      <vt:lpstr>Times New Roman</vt:lpstr>
      <vt:lpstr>Wingdings</vt:lpstr>
      <vt:lpstr>ערכת נושא Office</vt:lpstr>
      <vt:lpstr>1_ערכת נושא Office</vt:lpstr>
      <vt:lpstr>2_ערכת נושא Office</vt:lpstr>
      <vt:lpstr>מצגת של PowerPoint‏</vt:lpstr>
      <vt:lpstr>חמש קרנות  פועלות מכוח חוק הביטוח הלאומי ובכפוף לתקנות ואישור הועדות  תקציב כולל 290 מיליון ש"ח</vt:lpstr>
      <vt:lpstr>תהליכי הערכת הבקשות</vt:lpstr>
      <vt:lpstr>קרן מנוף </vt:lpstr>
      <vt:lpstr>קול קורא להגשת בקשות לפיתוח מענים ייחודיים להתמודדות עם השלכות המלחמה בקרב צוותי חירום, טיפול ושיקום</vt:lpstr>
      <vt:lpstr>אוכלוסיית היעד </vt:lpstr>
      <vt:lpstr>תקציר</vt:lpstr>
      <vt:lpstr>תנאי סף</vt:lpstr>
      <vt:lpstr>תוצאות רצויות</vt:lpstr>
      <vt:lpstr>מצגת של PowerPoint‏</vt:lpstr>
      <vt:lpstr>הנחיות להכנת מענה/תכנית עבור הקול קורא</vt:lpstr>
      <vt:lpstr>מדדים</vt:lpstr>
      <vt:lpstr>רף הסיוע המקסימאלי פרוגרסיבי, תלוי בסוג הארגון </vt:lpstr>
      <vt:lpstr>הירשמו לקהילת הקרנות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מכינות לחיים ומסגרת הכנה לשירות במשטרה</dc:title>
  <dc:creator>מיטל ליבנה</dc:creator>
  <cp:lastModifiedBy>נועה אלעד</cp:lastModifiedBy>
  <cp:revision>193</cp:revision>
  <cp:lastPrinted>2024-03-17T10:23:15Z</cp:lastPrinted>
  <dcterms:created xsi:type="dcterms:W3CDTF">2022-02-05T19:24:50Z</dcterms:created>
  <dcterms:modified xsi:type="dcterms:W3CDTF">2026-01-13T11:44:21Z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0x010100D1529AD21386FA42AA3CE27B04FE89DC</vt:lpwstr>
  </property>
  <property fmtid="{D5CDD505-2E9C-101B-9397-08002B2CF9AE}" pid="4" name="Order">
    <vt:r8>55500</vt:r8>
  </property>
  <property fmtid="{D5CDD505-2E9C-101B-9397-08002B2CF9AE}" pid="5" name="TemplateUrl">
    <vt:lpwstr/>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ies>
</file>