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4" r:id="rId4"/>
    <p:sldId id="261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71B7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6033" autoAdjust="0"/>
  </p:normalViewPr>
  <p:slideViewPr>
    <p:cSldViewPr snapToGrid="0">
      <p:cViewPr varScale="1">
        <p:scale>
          <a:sx n="102" d="100"/>
          <a:sy n="102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[אישורי וועדה 2019.xlsx]מינוף לפי תחום!PivotTable1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'מינוף לפי תחום'!$B$3</c:f>
              <c:strCache>
                <c:ptCount val="1"/>
                <c:pt idx="0">
                  <c:v>סכום של עלות כוללת</c:v>
                </c:pt>
              </c:strCache>
            </c:strRef>
          </c:tx>
          <c:spPr>
            <a:solidFill>
              <a:srgbClr val="0071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'מינוף לפי תחום'!$A$4:$A$12</c:f>
              <c:strCache>
                <c:ptCount val="8"/>
                <c:pt idx="0">
                  <c:v>מרכזי יום טיפוליים</c:v>
                </c:pt>
                <c:pt idx="1">
                  <c:v>הגיל הרך</c:v>
                </c:pt>
                <c:pt idx="2">
                  <c:v>דיור קהילתי</c:v>
                </c:pt>
                <c:pt idx="3">
                  <c:v>שיקום תעסוקתי</c:v>
                </c:pt>
                <c:pt idx="4">
                  <c:v>פנאי וספורט</c:v>
                </c:pt>
                <c:pt idx="5">
                  <c:v>מעון פנימיה</c:v>
                </c:pt>
                <c:pt idx="6">
                  <c:v>שונות</c:v>
                </c:pt>
                <c:pt idx="7">
                  <c:v>חינוך המיוחד</c:v>
                </c:pt>
              </c:strCache>
            </c:strRef>
          </c:cat>
          <c:val>
            <c:numRef>
              <c:f>'מינוף לפי תחום'!$B$4:$B$12</c:f>
              <c:numCache>
                <c:formatCode>_ * #,##0_ ;_ * \-#,##0_ ;_ * "-"??_ ;_ @_ </c:formatCode>
                <c:ptCount val="8"/>
                <c:pt idx="0">
                  <c:v>67651459</c:v>
                </c:pt>
                <c:pt idx="1">
                  <c:v>61267409</c:v>
                </c:pt>
                <c:pt idx="2">
                  <c:v>20189200</c:v>
                </c:pt>
                <c:pt idx="3">
                  <c:v>10927798</c:v>
                </c:pt>
                <c:pt idx="4">
                  <c:v>10309406</c:v>
                </c:pt>
                <c:pt idx="5">
                  <c:v>9688098</c:v>
                </c:pt>
                <c:pt idx="6">
                  <c:v>674738</c:v>
                </c:pt>
                <c:pt idx="7">
                  <c:v>530910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F-4D79-851F-CD505029D0AA}"/>
            </c:ext>
          </c:extLst>
        </c:ser>
        <c:ser>
          <c:idx val="1"/>
          <c:order val="1"/>
          <c:tx>
            <c:strRef>
              <c:f>'מינוף לפי תחום'!$C$3</c:f>
              <c:strCache>
                <c:ptCount val="1"/>
                <c:pt idx="0">
                  <c:v>סכום של סיוע הקרן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'מינוף לפי תחום'!$A$4:$A$12</c:f>
              <c:strCache>
                <c:ptCount val="8"/>
                <c:pt idx="0">
                  <c:v>מרכזי יום טיפוליים</c:v>
                </c:pt>
                <c:pt idx="1">
                  <c:v>הגיל הרך</c:v>
                </c:pt>
                <c:pt idx="2">
                  <c:v>דיור קהילתי</c:v>
                </c:pt>
                <c:pt idx="3">
                  <c:v>שיקום תעסוקתי</c:v>
                </c:pt>
                <c:pt idx="4">
                  <c:v>פנאי וספורט</c:v>
                </c:pt>
                <c:pt idx="5">
                  <c:v>מעון פנימיה</c:v>
                </c:pt>
                <c:pt idx="6">
                  <c:v>שונות</c:v>
                </c:pt>
                <c:pt idx="7">
                  <c:v>חינוך המיוחד</c:v>
                </c:pt>
              </c:strCache>
            </c:strRef>
          </c:cat>
          <c:val>
            <c:numRef>
              <c:f>'מינוף לפי תחום'!$C$4:$C$12</c:f>
              <c:numCache>
                <c:formatCode>_ * #,##0_ ;_ * \-#,##0_ ;_ * "-"??_ ;_ @_ </c:formatCode>
                <c:ptCount val="8"/>
                <c:pt idx="0">
                  <c:v>23696183</c:v>
                </c:pt>
                <c:pt idx="1">
                  <c:v>27938393</c:v>
                </c:pt>
                <c:pt idx="2">
                  <c:v>15912154</c:v>
                </c:pt>
                <c:pt idx="3">
                  <c:v>6755581</c:v>
                </c:pt>
                <c:pt idx="4">
                  <c:v>6685512</c:v>
                </c:pt>
                <c:pt idx="5">
                  <c:v>4900000</c:v>
                </c:pt>
                <c:pt idx="6">
                  <c:v>559087</c:v>
                </c:pt>
                <c:pt idx="7">
                  <c:v>434391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CF-4D79-851F-CD505029D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80458024"/>
        <c:axId val="480460376"/>
      </c:barChart>
      <c:catAx>
        <c:axId val="48045802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480460376"/>
        <c:crosses val="autoZero"/>
        <c:auto val="1"/>
        <c:lblAlgn val="ctr"/>
        <c:lblOffset val="100"/>
        <c:noMultiLvlLbl val="0"/>
      </c:catAx>
      <c:valAx>
        <c:axId val="480460376"/>
        <c:scaling>
          <c:orientation val="minMax"/>
          <c:max val="700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48045802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222EDF2-6C4C-4554-A994-7CA36FDEEF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F714394-B692-44A5-B3F9-7D5B381D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6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4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5C83C7-C67C-4F92-BC74-6943F69F9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B80753-26D1-4F70-971E-9A5E5FCDF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29EDD3-085C-4EE2-8CAC-F20C147A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B4B2E4-F8EB-455C-A95F-4A451C98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0FE2B4-6CA8-42C3-A693-D16B07AA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2346EC-E00C-42AB-844C-C286C9D2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E44A9D3-B1F4-4EA8-9B9F-1DD5DD01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379B05-73ED-4E96-BEFD-0E03F4AC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A4FACC-D751-448E-8B1B-A304EFAC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3D03BF-C642-4435-944F-C9F1B1D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069AAB4-4554-472C-B385-482E2528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8D4EF4-1525-443B-8300-9D924DBE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7AA2B9-DC82-4CFE-A1FF-481DC424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C4BADD-8FDE-42DA-8672-A229552D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1CBADD-8407-4D21-8678-D800790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4BBD79-4966-4DF8-AF2B-93FD272E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A22139-985C-49C9-B92C-4452A838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746A6B-13A1-424B-A9B0-ABA0AD86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4FC473-86AC-46C2-BBB6-A85E87AB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DED47B-8AAE-4359-A5E1-8867E5F0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D16983-CDEC-4BCC-B906-7B0E866F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99C3B7-39AB-496D-8CB9-994A9A54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913A59-FE62-4446-9B17-605CE082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E2B4F-1708-4DDA-9F68-33BAC76E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B2A8F-2F06-4525-8734-6D13D180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1DFF7C-CE38-4652-9991-13BA2EAC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11D1FA-99EF-4E33-B6C6-E9B2ACF73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85479-B7FE-4912-A2FC-B965E8EE2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7311F3D-F51B-4415-9BEF-A966B4A0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9E74A6F-AE93-4FAC-AF20-4BCDDCDC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51F6BAB-54C1-4E29-882C-09616708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BF6E6-F1CE-4AD5-A754-458DA99D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BE39E16-6A52-430B-B024-63E77B24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1ED30F5-1031-4979-B3A4-CECBBF43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B75DB74-C92C-4A83-A31C-87CE9080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3BC16DD-01D4-45FC-A424-B8E1E8EEB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8131FFE-0BFE-473E-9C65-A791B8D1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40ED741-4D11-478E-8C11-F2FF16C9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EB7C5E9-54A2-458C-9DE9-98824AC1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974B88-4F9A-436E-A3E9-105CEAC2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0811A0-FD13-48E1-8939-4928666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701C384-0D5C-4AA3-9E92-4B1DA973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079BED-D010-4A51-86B2-547D1526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52F365A-26E2-4BCE-AE5D-893E7440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23C590A-CEE8-4B63-A1AC-6F243DA4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034B41-D300-42A9-88CE-D897D2FC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A3193E-4AFE-4968-A8CF-AD4E7DC8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9B6F63-AD6D-4E23-B179-575075AB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1216B16-389A-4159-8B79-3754CC250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399DF8-0EAE-4017-B820-D2CA9938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6D18CD-0323-4CDA-BA49-ED07F2B7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C95BA0-B5E3-4923-8144-35F175C0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6564E3-FD32-4497-A83B-46552D3C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D91AB7C-EBE0-4322-9135-E214FDD1F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0265EA7-2994-4F38-9278-217ECC33C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159D29-BC17-482F-A012-AE8DFB86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93B996-E961-477A-AD8E-E693F90E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651282-2EC6-4248-BD15-58B9115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45F33DD-C05C-47ED-8E12-23949DF9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EBA981-7280-4C1F-8A58-0749F964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B053DD-5FC6-4617-B0EC-CDACC68F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371356-668D-4606-83D0-E1A8E5C6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F6A5BC-F7B4-48D4-8412-10976A500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16.svg"/><Relationship Id="rId3" Type="http://schemas.openxmlformats.org/officeDocument/2006/relationships/image" Target="../media/image3.sv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4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חוץ, אדם, מזון, דשא&#10;&#10;התיאור נוצר באופן אוטומטי">
            <a:extLst>
              <a:ext uri="{FF2B5EF4-FFF2-40B4-BE49-F238E27FC236}">
                <a16:creationId xmlns:a16="http://schemas.microsoft.com/office/drawing/2014/main" id="{1A378133-F462-4AF4-9986-00C16F58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66197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E5FB287-8D55-4D50-92C9-EF906B067618}"/>
              </a:ext>
            </a:extLst>
          </p:cNvPr>
          <p:cNvSpPr/>
          <p:nvPr/>
        </p:nvSpPr>
        <p:spPr>
          <a:xfrm>
            <a:off x="7834677" y="-1"/>
            <a:ext cx="4357323" cy="6858001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55DA2467-08DF-4A71-B5F9-6DA2CF12D2E7}"/>
              </a:ext>
            </a:extLst>
          </p:cNvPr>
          <p:cNvSpPr/>
          <p:nvPr/>
        </p:nvSpPr>
        <p:spPr>
          <a:xfrm>
            <a:off x="-2" y="-1"/>
            <a:ext cx="5952310" cy="6858001"/>
          </a:xfrm>
          <a:custGeom>
            <a:avLst/>
            <a:gdLst>
              <a:gd name="connsiteX0" fmla="*/ 2599510 w 5952310"/>
              <a:gd name="connsiteY0" fmla="*/ 0 h 6858001"/>
              <a:gd name="connsiteX1" fmla="*/ 2599510 w 5952310"/>
              <a:gd name="connsiteY1" fmla="*/ 1 h 6858001"/>
              <a:gd name="connsiteX2" fmla="*/ 5952310 w 5952310"/>
              <a:gd name="connsiteY2" fmla="*/ 6858001 h 6858001"/>
              <a:gd name="connsiteX3" fmla="*/ 2599510 w 5952310"/>
              <a:gd name="connsiteY3" fmla="*/ 6858001 h 6858001"/>
              <a:gd name="connsiteX4" fmla="*/ 2599510 w 5952310"/>
              <a:gd name="connsiteY4" fmla="*/ 6858000 h 6858001"/>
              <a:gd name="connsiteX5" fmla="*/ 0 w 5952310"/>
              <a:gd name="connsiteY5" fmla="*/ 6858000 h 6858001"/>
              <a:gd name="connsiteX6" fmla="*/ 0 w 5952310"/>
              <a:gd name="connsiteY6" fmla="*/ 531718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310" h="6858001">
                <a:moveTo>
                  <a:pt x="2599510" y="0"/>
                </a:moveTo>
                <a:lnTo>
                  <a:pt x="2599510" y="1"/>
                </a:lnTo>
                <a:lnTo>
                  <a:pt x="5952310" y="6858001"/>
                </a:lnTo>
                <a:lnTo>
                  <a:pt x="2599510" y="6858001"/>
                </a:lnTo>
                <a:lnTo>
                  <a:pt x="2599510" y="6858000"/>
                </a:lnTo>
                <a:lnTo>
                  <a:pt x="0" y="6858000"/>
                </a:lnTo>
                <a:lnTo>
                  <a:pt x="0" y="531718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4E5D0392-F8DA-49EF-9978-232B4A90F48E}"/>
              </a:ext>
            </a:extLst>
          </p:cNvPr>
          <p:cNvSpPr/>
          <p:nvPr/>
        </p:nvSpPr>
        <p:spPr>
          <a:xfrm rot="10800000">
            <a:off x="-2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E59DD865-6A89-4C4B-B3EA-5AADFB89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002" y="401637"/>
            <a:ext cx="1537600" cy="1274763"/>
          </a:xfrm>
          <a:prstGeom prst="rect">
            <a:avLst/>
          </a:prstGeom>
        </p:spPr>
      </p:pic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910EC20F-D0AB-472E-B436-26F301ADA6D8}"/>
              </a:ext>
            </a:extLst>
          </p:cNvPr>
          <p:cNvSpPr/>
          <p:nvPr/>
        </p:nvSpPr>
        <p:spPr>
          <a:xfrm>
            <a:off x="5142275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6DC5BA2C-B03B-4035-939A-C86DE5CF31C5}"/>
              </a:ext>
            </a:extLst>
          </p:cNvPr>
          <p:cNvSpPr txBox="1"/>
          <p:nvPr/>
        </p:nvSpPr>
        <p:spPr>
          <a:xfrm>
            <a:off x="5796021" y="3402205"/>
            <a:ext cx="562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הקרן לפיתוח </a:t>
            </a:r>
            <a:endParaRPr lang="en-US" sz="40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שירותים לנכים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5D74384-07A2-42F1-949F-504370BFC625}"/>
              </a:ext>
            </a:extLst>
          </p:cNvPr>
          <p:cNvCxnSpPr>
            <a:stCxn id="3" idx="0"/>
            <a:endCxn id="3" idx="4"/>
          </p:cNvCxnSpPr>
          <p:nvPr/>
        </p:nvCxnSpPr>
        <p:spPr>
          <a:xfrm flipH="1">
            <a:off x="5142275" y="0"/>
            <a:ext cx="2012767" cy="6858000"/>
          </a:xfrm>
          <a:prstGeom prst="line">
            <a:avLst/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CFA4567-4B27-4E1C-9E73-519F12DB343A}"/>
              </a:ext>
            </a:extLst>
          </p:cNvPr>
          <p:cNvCxnSpPr>
            <a:cxnSpLocks/>
            <a:stCxn id="31" idx="4"/>
            <a:endCxn id="31" idx="0"/>
          </p:cNvCxnSpPr>
          <p:nvPr/>
        </p:nvCxnSpPr>
        <p:spPr>
          <a:xfrm flipH="1">
            <a:off x="679633" y="0"/>
            <a:ext cx="2012767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34E8854-355C-4267-9FB4-2D13A3FB1E46}"/>
              </a:ext>
            </a:extLst>
          </p:cNvPr>
          <p:cNvSpPr txBox="1"/>
          <p:nvPr/>
        </p:nvSpPr>
        <p:spPr>
          <a:xfrm>
            <a:off x="5796021" y="808185"/>
            <a:ext cx="562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כנס יועצים 21.07</a:t>
            </a:r>
          </a:p>
        </p:txBody>
      </p:sp>
    </p:spTree>
    <p:extLst>
      <p:ext uri="{BB962C8B-B14F-4D97-AF65-F5344CB8AC3E}">
        <p14:creationId xmlns:p14="http://schemas.microsoft.com/office/powerpoint/2010/main" val="340249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 descr="תמונה שמכילה ילד, אדם, קטן, מקורה&#10;&#10;התיאור נוצר באופן אוטומטי">
            <a:extLst>
              <a:ext uri="{FF2B5EF4-FFF2-40B4-BE49-F238E27FC236}">
                <a16:creationId xmlns:a16="http://schemas.microsoft.com/office/drawing/2014/main" id="{61FB5CFC-3681-42DF-BD19-E57C548CC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9" y="4681075"/>
            <a:ext cx="3264077" cy="2177139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מרכזים רב </a:t>
            </a:r>
            <a:r>
              <a:rPr lang="he-IL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שירותיים</a:t>
            </a:r>
            <a:endParaRPr lang="he-IL" sz="36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3901440" y="1540787"/>
            <a:ext cx="7719059" cy="420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רציונל מקצועי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מרכזים המרכזים מספר תחומי סיוע במקום אחד זמין ונגיש.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מועדון תעסוקתי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מועדון חברתי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קהילה נגישה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שירותי תעסוקה נתמכת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שירותי יעוץ ומידע ועוד</a:t>
            </a:r>
          </a:p>
          <a:p>
            <a:pPr>
              <a:lnSpc>
                <a:spcPct val="150000"/>
              </a:lnSpc>
              <a:buClr>
                <a:srgbClr val="66CCFF"/>
              </a:buClr>
            </a:pP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הקרן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בניה, שיפוץ הצטיידות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9" name="תמונה 8" descr="Image result for ‫שיקום תעסוקתי‬‎">
            <a:hlinkClick r:id=""/>
            <a:extLst>
              <a:ext uri="{FF2B5EF4-FFF2-40B4-BE49-F238E27FC236}">
                <a16:creationId xmlns:a16="http://schemas.microsoft.com/office/drawing/2014/main" id="{9FD0D9CB-32FF-4E09-9C1E-B8E6AA882A5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179" y="2340449"/>
            <a:ext cx="3264077" cy="2175181"/>
          </a:xfrm>
          <a:prstGeom prst="rect">
            <a:avLst/>
          </a:prstGeom>
        </p:spPr>
      </p:pic>
      <p:pic>
        <p:nvPicPr>
          <p:cNvPr id="11" name="irc_mi" descr="http://ashqelon.net/dyncontent/t_post/wp/2014/01/%D7%A0%D7%92%D7%99%D7%A9%D7%942.jpg">
            <a:hlinkClick r:id=""/>
            <a:extLst>
              <a:ext uri="{FF2B5EF4-FFF2-40B4-BE49-F238E27FC236}">
                <a16:creationId xmlns:a16="http://schemas.microsoft.com/office/drawing/2014/main" id="{2020CFAC-49AA-4E8B-835A-FD58C795D51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180" y="0"/>
            <a:ext cx="3264076" cy="21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 descr="תמונה שמכילה שולחן, אדם, מקורה, מזון&#10;&#10;התיאור נוצר באופן אוטומטי">
            <a:extLst>
              <a:ext uri="{FF2B5EF4-FFF2-40B4-BE49-F238E27FC236}">
                <a16:creationId xmlns:a16="http://schemas.microsoft.com/office/drawing/2014/main" id="{C3ABB441-9FD2-412B-AA86-5EE608E433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8" y="4681858"/>
            <a:ext cx="3264077" cy="2176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42EF82D-C156-4F98-854F-4074F38FE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8" y="2340449"/>
            <a:ext cx="3264077" cy="217422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הכשרה ושיקום תעסוקתי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3901440" y="1540787"/>
            <a:ext cx="77190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רציונל תעסוקתי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הכשרה כמנוף לתעסוקה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יצירת תעסוקה מאתגרת, מגוונת ומתגמלת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שיפור הרווחה בסביבת העבודה המוגנת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השבחה וטיוב של תהליכי ייצור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הכנה מיטבית לניוד לתעסוקה בשוק הפתוח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יצירת מיזמים בעלי היתכנות כלכלית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עידוד מעסיקים להעסקת אנשים עם מוגבלות</a:t>
            </a:r>
          </a:p>
          <a:p>
            <a:pPr>
              <a:buClr>
                <a:srgbClr val="66CCFF"/>
              </a:buClr>
            </a:pP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הקרן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סיוע בפיתוח קווי יצור במפעלים מקדמי תעסוקה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ליווי בהכנת תכנית עסקית והטמעתה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פיתוח עסקים חברתיים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פיתוח כלים ואמצעים להכשרה מקצועית ופיתוח קריירה</a:t>
            </a:r>
          </a:p>
          <a:p>
            <a:pPr marL="285750" indent="-285750"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יצירת פתרונות למעסיקים וקליטת אנשים עם מובלות בעבודה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9BD0612-C27C-43E3-861D-F2A183BF61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9" y="-960"/>
            <a:ext cx="3264076" cy="21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תמונה שמכילה דשא, חוץ, אדם, ישיבה&#10;&#10;התיאור נוצר באופן אוטומטי">
            <a:extLst>
              <a:ext uri="{FF2B5EF4-FFF2-40B4-BE49-F238E27FC236}">
                <a16:creationId xmlns:a16="http://schemas.microsoft.com/office/drawing/2014/main" id="{4B7CB667-D4E6-4B46-8826-F2005E29D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8" y="4682814"/>
            <a:ext cx="3264077" cy="2175186"/>
          </a:xfrm>
          <a:prstGeom prst="rect">
            <a:avLst/>
          </a:prstGeom>
        </p:spPr>
      </p:pic>
      <p:pic>
        <p:nvPicPr>
          <p:cNvPr id="19" name="תמונה 18" descr="תמונה שמכילה אדם, מקורה, איש, שולחן&#10;&#10;התיאור נוצר באופן אוטומטי">
            <a:extLst>
              <a:ext uri="{FF2B5EF4-FFF2-40B4-BE49-F238E27FC236}">
                <a16:creationId xmlns:a16="http://schemas.microsoft.com/office/drawing/2014/main" id="{B5BDED02-6B08-4B98-84E9-5A2E2166D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8" y="2345608"/>
            <a:ext cx="3264077" cy="2177139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דיור קהילתי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3901440" y="1540787"/>
            <a:ext cx="7719059" cy="420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רציונל מקצועי</a:t>
            </a:r>
          </a:p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הזכות לדיור נאות הינה חלק מזכויות האדם,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 זכאים אנשים עם מוגבלות וללא מוגבלות כאחד, לפיכך נשאף: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להתאמת מסגרת הדיור ליכולת התפקוד והעצמאות של הדיירים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למגוון גדול של פתרונות דיור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לשילוב מגורים בקהילה על פי פרופיל הדיירים 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לטיוב התנאים כמידת האפשר לאלו שאינם משולבים בדיור בקהילה</a:t>
            </a: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  <a:buClr>
                <a:srgbClr val="66CCFF"/>
              </a:buClr>
            </a:pP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הקרן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סיוע בבינוי, שיפוץ והצטיידות למסגרות דיור לאנשים עם מוגבלות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17" name="תמונה 16" descr="תמונה שמכילה אדם, מקורה, אישה, מטבח&#10;&#10;התיאור נוצר באופן אוטומטי">
            <a:extLst>
              <a:ext uri="{FF2B5EF4-FFF2-40B4-BE49-F238E27FC236}">
                <a16:creationId xmlns:a16="http://schemas.microsoft.com/office/drawing/2014/main" id="{40DCBA0F-A063-4F74-BD6C-962CA4B9AF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8" y="-1"/>
            <a:ext cx="3264077" cy="21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67E40C3-36A8-4CE8-B963-FF44DB543B29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C6BAC03-B9E5-4FAB-9A4D-4E6B97EA0729}"/>
              </a:ext>
            </a:extLst>
          </p:cNvPr>
          <p:cNvSpPr txBox="1"/>
          <p:nvPr/>
        </p:nvSpPr>
        <p:spPr>
          <a:xfrm>
            <a:off x="2153920" y="1114336"/>
            <a:ext cx="788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בניה, הרחבה, שיפוץ והצטיידות של מרכזי יום ותמיכה טיפוליים -סיעודיים ומסגרות למזדקנים עם מוגבלות, מאובחנים ומוכרים ע"י משרד העבודה הרווחה והשירותים החברתיים.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787680E-1F8D-4BF5-BD9B-0080F9F07472}"/>
              </a:ext>
            </a:extLst>
          </p:cNvPr>
          <p:cNvCxnSpPr>
            <a:cxnSpLocks/>
          </p:cNvCxnSpPr>
          <p:nvPr/>
        </p:nvCxnSpPr>
        <p:spPr>
          <a:xfrm>
            <a:off x="2153920" y="81534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075C1D0-DF4A-4389-868A-49E00D33D657}"/>
              </a:ext>
            </a:extLst>
          </p:cNvPr>
          <p:cNvCxnSpPr>
            <a:cxnSpLocks/>
          </p:cNvCxnSpPr>
          <p:nvPr/>
        </p:nvCxnSpPr>
        <p:spPr>
          <a:xfrm>
            <a:off x="2153920" y="261366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D5795DF-6807-4B2E-B9E6-372F58066148}"/>
              </a:ext>
            </a:extLst>
          </p:cNvPr>
          <p:cNvSpPr txBox="1"/>
          <p:nvPr/>
        </p:nvSpPr>
        <p:spPr>
          <a:xfrm>
            <a:off x="0" y="3983395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spcBef>
                <a:spcPts val="1600"/>
              </a:spcBef>
              <a:buNone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  <a:sym typeface="Calibri"/>
              </a:rPr>
              <a:t>במרכזי יום - אנשים עם מוגבלות פיסית, קוגניטיבית, על הרצף האוטיסטי ברמת תפקוד טיפולית סיעודית </a:t>
            </a:r>
          </a:p>
          <a:p>
            <a:pPr marL="0" indent="0" algn="ctr" rtl="1">
              <a:spcBef>
                <a:spcPts val="1600"/>
              </a:spcBef>
              <a:spcAft>
                <a:spcPts val="1600"/>
              </a:spcAft>
              <a:buNone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  <a:sym typeface="Calibri"/>
              </a:rPr>
              <a:t>במסגרות לאנשים מזדקנים - אנשים מזדקנים עם מוגבלות בגיל 45+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  <a:sym typeface="Calibri"/>
            </a:endParaRPr>
          </a:p>
          <a:p>
            <a:pPr marL="0" indent="0" algn="ctr" rtl="1">
              <a:spcBef>
                <a:spcPts val="1600"/>
              </a:spcBef>
              <a:spcAft>
                <a:spcPts val="1600"/>
              </a:spcAft>
              <a:buNone/>
            </a:pPr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  <a:sym typeface="Calibri"/>
              </a:rPr>
              <a:t>מסגרות יומיות המספקות תמיכה מורחבת תעסוקה, טיפול שיקומי, פרא-רפואי, חברתי</a:t>
            </a:r>
          </a:p>
        </p:txBody>
      </p:sp>
    </p:spTree>
    <p:extLst>
      <p:ext uri="{BB962C8B-B14F-4D97-AF65-F5344CB8AC3E}">
        <p14:creationId xmlns:p14="http://schemas.microsoft.com/office/powerpoint/2010/main" val="421735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C590E2A1-C463-4413-9E63-BC8E3B1A742C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גרפיקה 47">
            <a:extLst>
              <a:ext uri="{FF2B5EF4-FFF2-40B4-BE49-F238E27FC236}">
                <a16:creationId xmlns:a16="http://schemas.microsoft.com/office/drawing/2014/main" id="{15762EAD-2887-4A05-937D-0E6EF2544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2C4DA68-E2F7-41F9-B28B-6BC242EB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00" y="1453947"/>
            <a:ext cx="4108030" cy="2193485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6109A2C-AD06-46FA-8883-B7FDF0275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270" y="1453947"/>
            <a:ext cx="4964668" cy="5109410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גרפיקה 7" descr="כיסא גלגלים">
            <a:extLst>
              <a:ext uri="{FF2B5EF4-FFF2-40B4-BE49-F238E27FC236}">
                <a16:creationId xmlns:a16="http://schemas.microsoft.com/office/drawing/2014/main" id="{C67C35E5-0F9C-4698-A90A-1E339AB53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102" y="100012"/>
            <a:ext cx="680156" cy="6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A849D75-E0B2-4D8E-A8FC-06912043EA52}"/>
              </a:ext>
            </a:extLst>
          </p:cNvPr>
          <p:cNvSpPr/>
          <p:nvPr/>
        </p:nvSpPr>
        <p:spPr>
          <a:xfrm>
            <a:off x="0" y="637309"/>
            <a:ext cx="12192000" cy="622069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3BBC46E-864E-4F80-9827-BEBB53530A93}"/>
              </a:ext>
            </a:extLst>
          </p:cNvPr>
          <p:cNvSpPr/>
          <p:nvPr/>
        </p:nvSpPr>
        <p:spPr>
          <a:xfrm>
            <a:off x="0" y="0"/>
            <a:ext cx="12192000" cy="125984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FE431B1-2E0F-4296-A956-F24F7C64BDF5}"/>
              </a:ext>
            </a:extLst>
          </p:cNvPr>
          <p:cNvGrpSpPr/>
          <p:nvPr/>
        </p:nvGrpSpPr>
        <p:grpSpPr>
          <a:xfrm>
            <a:off x="2153920" y="200660"/>
            <a:ext cx="7884160" cy="858520"/>
            <a:chOff x="2153920" y="210820"/>
            <a:chExt cx="7884160" cy="858520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CA0AE66-E424-49CA-929B-2B065C9358F1}"/>
                </a:ext>
              </a:extLst>
            </p:cNvPr>
            <p:cNvSpPr txBox="1"/>
            <p:nvPr/>
          </p:nvSpPr>
          <p:spPr>
            <a:xfrm>
              <a:off x="2153920" y="409248"/>
              <a:ext cx="788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מרכז יום רב נכותי | יבנה</a:t>
              </a:r>
            </a:p>
          </p:txBody>
        </p:sp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7C8AF946-55FA-4B6C-829F-D3B0C37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4630420" y="210820"/>
              <a:ext cx="293116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FEEC04E5-C631-4AEC-95EB-297B7E71D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30420" y="1069340"/>
              <a:ext cx="293116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54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443B0-F7C6-404A-BB3F-AC399C43E2FD}"/>
              </a:ext>
            </a:extLst>
          </p:cNvPr>
          <p:cNvSpPr/>
          <p:nvPr/>
        </p:nvSpPr>
        <p:spPr>
          <a:xfrm>
            <a:off x="0" y="637309"/>
            <a:ext cx="12192000" cy="622069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3BBC46E-864E-4F80-9827-BEBB53530A93}"/>
              </a:ext>
            </a:extLst>
          </p:cNvPr>
          <p:cNvSpPr/>
          <p:nvPr/>
        </p:nvSpPr>
        <p:spPr>
          <a:xfrm>
            <a:off x="0" y="0"/>
            <a:ext cx="12192000" cy="125984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CA0AE66-E424-49CA-929B-2B065C9358F1}"/>
              </a:ext>
            </a:extLst>
          </p:cNvPr>
          <p:cNvSpPr txBox="1"/>
          <p:nvPr/>
        </p:nvSpPr>
        <p:spPr>
          <a:xfrm>
            <a:off x="2153920" y="399088"/>
            <a:ext cx="78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מרכז יום טיפולי סיעודי "עמיחי" | הוד השרון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EBEBFFE-303D-4D91-BDE3-0EB7C7CD62CA}"/>
              </a:ext>
            </a:extLst>
          </p:cNvPr>
          <p:cNvGrpSpPr/>
          <p:nvPr/>
        </p:nvGrpSpPr>
        <p:grpSpPr>
          <a:xfrm>
            <a:off x="3397250" y="200660"/>
            <a:ext cx="5397500" cy="858520"/>
            <a:chOff x="4630420" y="200660"/>
            <a:chExt cx="2931160" cy="858520"/>
          </a:xfrm>
        </p:grpSpPr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7C8AF946-55FA-4B6C-829F-D3B0C37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4630420" y="200660"/>
              <a:ext cx="293116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FEEC04E5-C631-4AEC-95EB-297B7E71D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30420" y="1059180"/>
              <a:ext cx="293116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197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 descr="תמונה שמכילה אדם, איש, מקורה, צעירים&#10;&#10;התיאור נוצר באופן אוטומטי">
            <a:extLst>
              <a:ext uri="{FF2B5EF4-FFF2-40B4-BE49-F238E27FC236}">
                <a16:creationId xmlns:a16="http://schemas.microsoft.com/office/drawing/2014/main" id="{57AFB916-55CF-4E15-94FC-D9077D10B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01499" cy="6858000"/>
          </a:xfrm>
          <a:custGeom>
            <a:avLst/>
            <a:gdLst>
              <a:gd name="connsiteX0" fmla="*/ 0 w 4401499"/>
              <a:gd name="connsiteY0" fmla="*/ 0 h 6858000"/>
              <a:gd name="connsiteX1" fmla="*/ 3301523 w 4401499"/>
              <a:gd name="connsiteY1" fmla="*/ 0 h 6858000"/>
              <a:gd name="connsiteX2" fmla="*/ 3312851 w 4401499"/>
              <a:gd name="connsiteY2" fmla="*/ 0 h 6858000"/>
              <a:gd name="connsiteX3" fmla="*/ 4401499 w 4401499"/>
              <a:gd name="connsiteY3" fmla="*/ 0 h 6858000"/>
              <a:gd name="connsiteX4" fmla="*/ 4401499 w 4401499"/>
              <a:gd name="connsiteY4" fmla="*/ 7 h 6858000"/>
              <a:gd name="connsiteX5" fmla="*/ 3312851 w 4401499"/>
              <a:gd name="connsiteY5" fmla="*/ 6787373 h 6858000"/>
              <a:gd name="connsiteX6" fmla="*/ 3312851 w 4401499"/>
              <a:gd name="connsiteY6" fmla="*/ 6858000 h 6858000"/>
              <a:gd name="connsiteX7" fmla="*/ 3301523 w 4401499"/>
              <a:gd name="connsiteY7" fmla="*/ 6858000 h 6858000"/>
              <a:gd name="connsiteX8" fmla="*/ 0 w 440149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1499" h="6858000">
                <a:moveTo>
                  <a:pt x="0" y="0"/>
                </a:moveTo>
                <a:lnTo>
                  <a:pt x="3301523" y="0"/>
                </a:lnTo>
                <a:lnTo>
                  <a:pt x="3312851" y="0"/>
                </a:lnTo>
                <a:lnTo>
                  <a:pt x="4401499" y="0"/>
                </a:lnTo>
                <a:lnTo>
                  <a:pt x="4401499" y="7"/>
                </a:lnTo>
                <a:lnTo>
                  <a:pt x="3312851" y="6787373"/>
                </a:lnTo>
                <a:lnTo>
                  <a:pt x="3312851" y="6858000"/>
                </a:lnTo>
                <a:lnTo>
                  <a:pt x="330152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66CFAC49-347E-4905-B7FF-1E0072E8C928}"/>
              </a:ext>
            </a:extLst>
          </p:cNvPr>
          <p:cNvCxnSpPr>
            <a:cxnSpLocks/>
          </p:cNvCxnSpPr>
          <p:nvPr/>
        </p:nvCxnSpPr>
        <p:spPr>
          <a:xfrm flipH="1">
            <a:off x="3312851" y="0"/>
            <a:ext cx="1088649" cy="6858000"/>
          </a:xfrm>
          <a:prstGeom prst="line">
            <a:avLst/>
          </a:prstGeom>
          <a:ln w="571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הקרן לפיתוח שירותים לנכים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4927600" y="1761171"/>
            <a:ext cx="6692899" cy="333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הקרן הוקמה בשנת 1976 ע"פ סעיף 220 לחוק הביטוח הלאומי ומיועדת לפיתוח שירותים לאנשים עם מוגבלות.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הקרן פועלת לפיתוח והקמת שירותים ומודלים חדשים והרחבה ושדרוג שירותים קיימים.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תקציב הקרן – 110 מיליון ₪ בשנה.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סיוע הקרן מיועד לתשתיות: בניה, שיפוץ והצטיידות.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AC3642D-3EA4-4032-AB09-43E348B0A23D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18" name="גרפיקה 17" descr="כיסא גלגלים">
            <a:extLst>
              <a:ext uri="{FF2B5EF4-FFF2-40B4-BE49-F238E27FC236}">
                <a16:creationId xmlns:a16="http://schemas.microsoft.com/office/drawing/2014/main" id="{FFF982F6-0952-47B5-968E-6A21BCC31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102" y="100012"/>
            <a:ext cx="680156" cy="6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5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67E40C3-36A8-4CE8-B963-FF44DB543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715CE1F-7EEA-46C2-AC4C-69C2845EE690}"/>
              </a:ext>
            </a:extLst>
          </p:cNvPr>
          <p:cNvSpPr txBox="1"/>
          <p:nvPr/>
        </p:nvSpPr>
        <p:spPr>
          <a:xfrm>
            <a:off x="2153920" y="1816794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חזון</a:t>
            </a:r>
            <a:endParaRPr lang="en-US" sz="5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C6BAC03-B9E5-4FAB-9A4D-4E6B97EA0729}"/>
              </a:ext>
            </a:extLst>
          </p:cNvPr>
          <p:cNvSpPr txBox="1"/>
          <p:nvPr/>
        </p:nvSpPr>
        <p:spPr>
          <a:xfrm>
            <a:off x="2153920" y="2726887"/>
            <a:ext cx="788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הקרן לפיתוח שירותים לנכים רואה חשיבות רבה 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במימוש זכותו של אדם עם מוגבלות לשוויון הזדמנויות;</a:t>
            </a: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לפיכך מסייעת הקרן בפיתוח שירותים לשילוב אנשים 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עם מוגבלות בקהילה. זאת כדי לאפשר לכל אדם לחיות חיים מלאים ככל הניתן ולממש את מלוא הפוטנציאל הגלום בו. 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סיוע הקרן ניתן בכל תחומי החיים.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787680E-1F8D-4BF5-BD9B-0080F9F07472}"/>
              </a:ext>
            </a:extLst>
          </p:cNvPr>
          <p:cNvCxnSpPr>
            <a:cxnSpLocks/>
          </p:cNvCxnSpPr>
          <p:nvPr/>
        </p:nvCxnSpPr>
        <p:spPr>
          <a:xfrm>
            <a:off x="2153920" y="139700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075C1D0-DF4A-4389-868A-49E00D33D657}"/>
              </a:ext>
            </a:extLst>
          </p:cNvPr>
          <p:cNvCxnSpPr>
            <a:cxnSpLocks/>
          </p:cNvCxnSpPr>
          <p:nvPr/>
        </p:nvCxnSpPr>
        <p:spPr>
          <a:xfrm>
            <a:off x="2153920" y="546100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שותפים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5C80C8C5-0037-4410-A831-A923FA74909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21D2469-CAC8-49B6-9CE7-06FC198D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1C604C0-2AB3-4CC1-AA57-DBFC9FD7CE20}"/>
              </a:ext>
            </a:extLst>
          </p:cNvPr>
          <p:cNvSpPr txBox="1"/>
          <p:nvPr/>
        </p:nvSpPr>
        <p:spPr>
          <a:xfrm>
            <a:off x="415090" y="1778750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משרדי ממשלה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78107F8-8364-4DC5-B9FA-796E9F96D6BA}"/>
              </a:ext>
            </a:extLst>
          </p:cNvPr>
          <p:cNvSpPr txBox="1"/>
          <p:nvPr/>
        </p:nvSpPr>
        <p:spPr>
          <a:xfrm>
            <a:off x="415089" y="4074751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קרנות פילנתרופיות</a:t>
            </a:r>
          </a:p>
        </p:txBody>
      </p:sp>
      <p:pic>
        <p:nvPicPr>
          <p:cNvPr id="3" name="תמונה 2" descr="תמונה שמכילה בקבוק&#10;&#10;התיאור נוצר באופן אוטומטי">
            <a:extLst>
              <a:ext uri="{FF2B5EF4-FFF2-40B4-BE49-F238E27FC236}">
                <a16:creationId xmlns:a16="http://schemas.microsoft.com/office/drawing/2014/main" id="{AD87816B-162E-4B19-966B-2031D2AA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22" y="5121204"/>
            <a:ext cx="1942194" cy="401834"/>
          </a:xfrm>
          <a:prstGeom prst="rect">
            <a:avLst/>
          </a:prstGeom>
        </p:spPr>
      </p:pic>
      <p:pic>
        <p:nvPicPr>
          <p:cNvPr id="15" name="תמונה 14" descr="תמונה שמכילה ישיבה, שעון, כתום, שלט&#10;&#10;התיאור נוצר באופן אוטומטי">
            <a:extLst>
              <a:ext uri="{FF2B5EF4-FFF2-40B4-BE49-F238E27FC236}">
                <a16:creationId xmlns:a16="http://schemas.microsoft.com/office/drawing/2014/main" id="{2AB1D9BE-8FAD-4F17-8610-7ECB347B6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19" y="5097750"/>
            <a:ext cx="1595531" cy="448742"/>
          </a:xfrm>
          <a:prstGeom prst="rect">
            <a:avLst/>
          </a:prstGeom>
        </p:spPr>
      </p:pic>
      <p:pic>
        <p:nvPicPr>
          <p:cNvPr id="17" name="תמונה 16" descr="תמונה שמכילה מזון, ציור&#10;&#10;התיאור נוצר באופן אוטומטי">
            <a:extLst>
              <a:ext uri="{FF2B5EF4-FFF2-40B4-BE49-F238E27FC236}">
                <a16:creationId xmlns:a16="http://schemas.microsoft.com/office/drawing/2014/main" id="{7077E4C4-3B84-4AC2-A0E9-FF3AB4AAE1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540" y="2512615"/>
            <a:ext cx="1452537" cy="1027280"/>
          </a:xfrm>
          <a:prstGeom prst="rect">
            <a:avLst/>
          </a:prstGeom>
        </p:spPr>
      </p:pic>
      <p:pic>
        <p:nvPicPr>
          <p:cNvPr id="19" name="תמונה 18" descr="תמונה שמכילה מטריה&#10;&#10;התיאור נוצר באופן אוטומטי">
            <a:extLst>
              <a:ext uri="{FF2B5EF4-FFF2-40B4-BE49-F238E27FC236}">
                <a16:creationId xmlns:a16="http://schemas.microsoft.com/office/drawing/2014/main" id="{BB53EDD1-94D8-4473-B08E-DDD8BBE6C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43" y="2664405"/>
            <a:ext cx="1210317" cy="723701"/>
          </a:xfrm>
          <a:prstGeom prst="rect">
            <a:avLst/>
          </a:prstGeom>
        </p:spPr>
      </p:pic>
      <p:pic>
        <p:nvPicPr>
          <p:cNvPr id="21" name="תמונה 20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400DA670-EBB3-47C7-9906-DBC9FFA85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253" y="2787717"/>
            <a:ext cx="1705294" cy="477076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3CC9E73F-47D9-43DF-9DCF-B7F374C255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24" b="29093"/>
          <a:stretch/>
        </p:blipFill>
        <p:spPr>
          <a:xfrm>
            <a:off x="415089" y="2731615"/>
            <a:ext cx="2505861" cy="589280"/>
          </a:xfrm>
          <a:prstGeom prst="rect">
            <a:avLst/>
          </a:prstGeom>
        </p:spPr>
      </p:pic>
      <p:pic>
        <p:nvPicPr>
          <p:cNvPr id="25" name="תמונה 24" descr="תמונה שמכילה מזון, שלט, אנשים, ציור&#10;&#10;התיאור נוצר באופן אוטומטי">
            <a:extLst>
              <a:ext uri="{FF2B5EF4-FFF2-40B4-BE49-F238E27FC236}">
                <a16:creationId xmlns:a16="http://schemas.microsoft.com/office/drawing/2014/main" id="{1E224D6E-AA27-4D78-9662-3F6C162FC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072" y="2512615"/>
            <a:ext cx="1446874" cy="1027280"/>
          </a:xfrm>
          <a:prstGeom prst="rect">
            <a:avLst/>
          </a:prstGeom>
        </p:spPr>
      </p:pic>
      <p:pic>
        <p:nvPicPr>
          <p:cNvPr id="27" name="תמונה 26" descr="תמונה שמכילה ציור, שולחן&#10;&#10;התיאור נוצר באופן אוטומטי">
            <a:extLst>
              <a:ext uri="{FF2B5EF4-FFF2-40B4-BE49-F238E27FC236}">
                <a16:creationId xmlns:a16="http://schemas.microsoft.com/office/drawing/2014/main" id="{82063EE5-5069-4579-A4AF-1359FE212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453" y="4998577"/>
            <a:ext cx="2650485" cy="647089"/>
          </a:xfrm>
          <a:prstGeom prst="rect">
            <a:avLst/>
          </a:prstGeom>
        </p:spPr>
      </p:pic>
      <p:pic>
        <p:nvPicPr>
          <p:cNvPr id="29" name="תמונה 28" descr="תמונה שמכילה מזון, אור&#10;&#10;התיאור נוצר באופן אוטומטי">
            <a:extLst>
              <a:ext uri="{FF2B5EF4-FFF2-40B4-BE49-F238E27FC236}">
                <a16:creationId xmlns:a16="http://schemas.microsoft.com/office/drawing/2014/main" id="{871C93FC-1659-4A97-B479-EBD75962D6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840" y="4954470"/>
            <a:ext cx="1012658" cy="735302"/>
          </a:xfrm>
          <a:prstGeom prst="rect">
            <a:avLst/>
          </a:prstGeom>
        </p:spPr>
      </p:pic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E8538A17-17F5-48EB-94E1-B46B77CD255C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415089" y="4274806"/>
            <a:ext cx="882035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C5F7DB3D-B242-4EE2-9AE5-6416E3440B45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15090" y="1978805"/>
            <a:ext cx="931819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גרפיקה 36" descr="כיסא גלגלים">
            <a:extLst>
              <a:ext uri="{FF2B5EF4-FFF2-40B4-BE49-F238E27FC236}">
                <a16:creationId xmlns:a16="http://schemas.microsoft.com/office/drawing/2014/main" id="{A058CA14-DC5C-4768-B48C-6016DFE762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5102" y="100012"/>
            <a:ext cx="680156" cy="6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לקוחות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5C80C8C5-0037-4410-A831-A923FA74909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21D2469-CAC8-49B6-9CE7-06FC198D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1C604C0-2AB3-4CC1-AA57-DBFC9FD7CE20}"/>
              </a:ext>
            </a:extLst>
          </p:cNvPr>
          <p:cNvSpPr txBox="1"/>
          <p:nvPr/>
        </p:nvSpPr>
        <p:spPr>
          <a:xfrm>
            <a:off x="415090" y="1778750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רשויות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78107F8-8364-4DC5-B9FA-796E9F96D6BA}"/>
              </a:ext>
            </a:extLst>
          </p:cNvPr>
          <p:cNvSpPr txBox="1"/>
          <p:nvPr/>
        </p:nvSpPr>
        <p:spPr>
          <a:xfrm>
            <a:off x="415089" y="4074751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עמותות</a:t>
            </a:r>
          </a:p>
        </p:txBody>
      </p: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E8538A17-17F5-48EB-94E1-B46B77CD255C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415089" y="4274806"/>
            <a:ext cx="1010051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C5F7DB3D-B242-4EE2-9AE5-6416E3440B45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15090" y="1978805"/>
            <a:ext cx="1019275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CA8F13CC-10ED-4F0B-B9EE-EB4D86F96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237" y="2703598"/>
            <a:ext cx="635016" cy="66099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E893C71-002D-42D7-B4D1-30C063A0A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086" y="2703392"/>
            <a:ext cx="996834" cy="661406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BB58DC68-7634-4ADC-8BA2-299BEE911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265" y="2737510"/>
            <a:ext cx="1087478" cy="593170"/>
          </a:xfrm>
          <a:prstGeom prst="rect">
            <a:avLst/>
          </a:prstGeom>
        </p:spPr>
      </p:pic>
      <p:pic>
        <p:nvPicPr>
          <p:cNvPr id="1026" name="Picture 2" descr="ירושלים">
            <a:extLst>
              <a:ext uri="{FF2B5EF4-FFF2-40B4-BE49-F238E27FC236}">
                <a16:creationId xmlns:a16="http://schemas.microsoft.com/office/drawing/2014/main" id="{3D7C9AC6-5858-4E35-B71A-9C4A5587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98" y="2595513"/>
            <a:ext cx="1315748" cy="8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68CAE8-3914-4CB8-97B1-F4237D1D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62" y="2726627"/>
            <a:ext cx="1077746" cy="6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60 לעסקים אשדוד">
            <a:extLst>
              <a:ext uri="{FF2B5EF4-FFF2-40B4-BE49-F238E27FC236}">
                <a16:creationId xmlns:a16="http://schemas.microsoft.com/office/drawing/2014/main" id="{F51944D0-521C-475C-92DA-6F05D6F2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127" y="2774614"/>
            <a:ext cx="952640" cy="5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EBDE15DF-E86E-4B96-9150-9B7FE3021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5600" y="5137961"/>
            <a:ext cx="1109880" cy="409318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EB3D8F7D-41C2-4E9A-882D-4DBA4FFCA8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231" y="5115810"/>
            <a:ext cx="1538364" cy="453620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919D7727-38E2-4248-AA69-DDD7AF47D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285" y="5063182"/>
            <a:ext cx="1196466" cy="558876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FCB3C39D-56C4-4417-BE92-1038685AD3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4758" y="5074989"/>
            <a:ext cx="1196466" cy="535262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E2ED0D26-4E1B-4120-A15B-2366C752FB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111" y="4986970"/>
            <a:ext cx="1073080" cy="711300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C3C96144-A04E-4629-B898-D3A3D7332B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040" y="5106475"/>
            <a:ext cx="976064" cy="47229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E123FFE-DE15-4A70-92D5-A4FA5ACF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198" y="5006455"/>
            <a:ext cx="1073080" cy="6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33">
            <a:extLst>
              <a:ext uri="{FF2B5EF4-FFF2-40B4-BE49-F238E27FC236}">
                <a16:creationId xmlns:a16="http://schemas.microsoft.com/office/drawing/2014/main" id="{5A81FD95-0D0C-433F-B13A-7AF290FB48BC}"/>
              </a:ext>
            </a:extLst>
          </p:cNvPr>
          <p:cNvSpPr txBox="1"/>
          <p:nvPr/>
        </p:nvSpPr>
        <p:spPr>
          <a:xfrm>
            <a:off x="8465800" y="6223262"/>
            <a:ext cx="3154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ועוד רבים </a:t>
            </a:r>
            <a:r>
              <a:rPr lang="he-I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רבים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וטובים..</a:t>
            </a:r>
          </a:p>
        </p:txBody>
      </p:sp>
      <p:pic>
        <p:nvPicPr>
          <p:cNvPr id="48" name="גרפיקה 47" descr="כיסא גלגלים">
            <a:extLst>
              <a:ext uri="{FF2B5EF4-FFF2-40B4-BE49-F238E27FC236}">
                <a16:creationId xmlns:a16="http://schemas.microsoft.com/office/drawing/2014/main" id="{D019E9B2-95B1-45D1-A86E-805A9A2508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102" y="100012"/>
            <a:ext cx="680156" cy="6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מינוף לפי תחומי סיוע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>
            <a:cxnSpLocks/>
          </p:cNvCxnSpPr>
          <p:nvPr/>
        </p:nvCxnSpPr>
        <p:spPr>
          <a:xfrm flipH="1">
            <a:off x="415090" y="1167063"/>
            <a:ext cx="11111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מלבן 37">
            <a:extLst>
              <a:ext uri="{FF2B5EF4-FFF2-40B4-BE49-F238E27FC236}">
                <a16:creationId xmlns:a16="http://schemas.microsoft.com/office/drawing/2014/main" id="{29F0F20C-7EB9-424C-9F05-B63D5221B9FE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גרפיקה 43">
            <a:extLst>
              <a:ext uri="{FF2B5EF4-FFF2-40B4-BE49-F238E27FC236}">
                <a16:creationId xmlns:a16="http://schemas.microsoft.com/office/drawing/2014/main" id="{94324858-EA43-4674-8CE7-46196B3D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FEFCEF3E-52FB-4F9A-8935-304C575A6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465368"/>
              </p:ext>
            </p:extLst>
          </p:nvPr>
        </p:nvGraphicFramePr>
        <p:xfrm>
          <a:off x="540418" y="1540787"/>
          <a:ext cx="11111164" cy="466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גרפיקה 2" descr="כיסא גלגלים">
            <a:extLst>
              <a:ext uri="{FF2B5EF4-FFF2-40B4-BE49-F238E27FC236}">
                <a16:creationId xmlns:a16="http://schemas.microsoft.com/office/drawing/2014/main" id="{E6829D4D-CC28-4CF8-B11C-0F5A547E4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102" y="100012"/>
            <a:ext cx="680156" cy="6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67E40C3-36A8-4CE8-B963-FF44DB543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5E3C00A-A08F-411D-B7D1-CE42CBEC63CE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תחומי הסיוע</a:t>
            </a:r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64B017F-17A8-405B-958E-4C0A97FFE2D3}"/>
              </a:ext>
            </a:extLst>
          </p:cNvPr>
          <p:cNvCxnSpPr>
            <a:cxnSpLocks/>
          </p:cNvCxnSpPr>
          <p:nvPr/>
        </p:nvCxnSpPr>
        <p:spPr>
          <a:xfrm flipH="1">
            <a:off x="415090" y="1167063"/>
            <a:ext cx="11111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אליפסה 3">
            <a:extLst>
              <a:ext uri="{FF2B5EF4-FFF2-40B4-BE49-F238E27FC236}">
                <a16:creationId xmlns:a16="http://schemas.microsoft.com/office/drawing/2014/main" id="{451C8A90-18AB-4EB5-A10A-9D6F9799BA5F}"/>
              </a:ext>
            </a:extLst>
          </p:cNvPr>
          <p:cNvSpPr/>
          <p:nvPr/>
        </p:nvSpPr>
        <p:spPr>
          <a:xfrm>
            <a:off x="9751314" y="1584943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השכלה גבוהה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BE6B620E-AE8D-45C3-AB34-FFAA5BD25E9E}"/>
              </a:ext>
            </a:extLst>
          </p:cNvPr>
          <p:cNvSpPr/>
          <p:nvPr/>
        </p:nvSpPr>
        <p:spPr>
          <a:xfrm>
            <a:off x="7491742" y="2285917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 טיפול לאנשים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עם מוגבלות קשה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59D10D84-B551-4898-8D8F-8773C37228BB}"/>
              </a:ext>
            </a:extLst>
          </p:cNvPr>
          <p:cNvSpPr/>
          <p:nvPr/>
        </p:nvSpPr>
        <p:spPr>
          <a:xfrm>
            <a:off x="5057668" y="1513259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מרכזים רב שירותיים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86F5539B-DC66-4ADB-811A-70EE8259BF60}"/>
              </a:ext>
            </a:extLst>
          </p:cNvPr>
          <p:cNvSpPr/>
          <p:nvPr/>
        </p:nvSpPr>
        <p:spPr>
          <a:xfrm>
            <a:off x="2715883" y="2260553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נגישות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D8211118-ED83-47A0-A1EA-54928DFE898D}"/>
              </a:ext>
            </a:extLst>
          </p:cNvPr>
          <p:cNvSpPr/>
          <p:nvPr/>
        </p:nvSpPr>
        <p:spPr>
          <a:xfrm>
            <a:off x="336467" y="1630594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דיור קהילתי ומוסדי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70D849C8-A3FF-415E-B6B4-E7E9D388317A}"/>
              </a:ext>
            </a:extLst>
          </p:cNvPr>
          <p:cNvSpPr/>
          <p:nvPr/>
        </p:nvSpPr>
        <p:spPr>
          <a:xfrm>
            <a:off x="950797" y="4015562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חינוך מיוחד</a:t>
            </a: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0EFF3FA4-CFF7-4591-A3B9-DEEEECE99388}"/>
              </a:ext>
            </a:extLst>
          </p:cNvPr>
          <p:cNvSpPr/>
          <p:nvPr/>
        </p:nvSpPr>
        <p:spPr>
          <a:xfrm>
            <a:off x="3531692" y="4559276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הגיל הרך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E0C134A-D5EC-496C-90CB-D68C6FC3E706}"/>
              </a:ext>
            </a:extLst>
          </p:cNvPr>
          <p:cNvSpPr/>
          <p:nvPr/>
        </p:nvSpPr>
        <p:spPr>
          <a:xfrm>
            <a:off x="5881821" y="4015563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שיקום תעסוקתי</a:t>
            </a:r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A25AA857-E66E-4737-A577-F83872B19285}"/>
              </a:ext>
            </a:extLst>
          </p:cNvPr>
          <p:cNvSpPr/>
          <p:nvPr/>
        </p:nvSpPr>
        <p:spPr>
          <a:xfrm>
            <a:off x="9253582" y="4312931"/>
            <a:ext cx="1920251" cy="19202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תרבות פנאי וספורט</a:t>
            </a:r>
          </a:p>
        </p:txBody>
      </p:sp>
    </p:spTree>
    <p:extLst>
      <p:ext uri="{BB962C8B-B14F-4D97-AF65-F5344CB8AC3E}">
        <p14:creationId xmlns:p14="http://schemas.microsoft.com/office/powerpoint/2010/main" val="399024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תמונה שמכילה אדם, מקורה, שולחן, ישיבה&#10;&#10;התיאור נוצר באופן אוטומטי">
            <a:extLst>
              <a:ext uri="{FF2B5EF4-FFF2-40B4-BE49-F238E27FC236}">
                <a16:creationId xmlns:a16="http://schemas.microsoft.com/office/drawing/2014/main" id="{937AD0B5-1ABF-4EB8-A89B-1B0EF765B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80" y="4682814"/>
            <a:ext cx="3264076" cy="217518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הגיל הרך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3901440" y="1540787"/>
            <a:ext cx="7719059" cy="4616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רציונל מקצועי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חשיבות האיתור והטיפול המוקדם למיצוי הפוטנציאל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העלאת מודעות המשפחות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טיפול מניעה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תמיכה במשפחות</a:t>
            </a:r>
          </a:p>
          <a:p>
            <a:pPr>
              <a:lnSpc>
                <a:spcPct val="150000"/>
              </a:lnSpc>
              <a:buClr>
                <a:srgbClr val="66CCFF"/>
              </a:buClr>
            </a:pP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תחומי פעילות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מעונות יום שיקומיים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שילוב במעונות יום רגילים - תכנית מסיכון לסיכוי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יחידות להתפתחות הילד 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שונות: משחקיות טיפוליות, תכנית ייחודית לילדים על הרצף האוטיסטי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EE3B618-05FF-4487-BD64-5AB73D5AC9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80" y="2341400"/>
            <a:ext cx="3264076" cy="2175201"/>
          </a:xfrm>
          <a:prstGeom prst="rect">
            <a:avLst/>
          </a:prstGeom>
        </p:spPr>
      </p:pic>
      <p:pic>
        <p:nvPicPr>
          <p:cNvPr id="18" name="תמונה 17" descr="תמונה שמכילה אדם, ילד, מקורה, ישיבה&#10;&#10;התיאור נוצר באופן אוטומטי">
            <a:extLst>
              <a:ext uri="{FF2B5EF4-FFF2-40B4-BE49-F238E27FC236}">
                <a16:creationId xmlns:a16="http://schemas.microsoft.com/office/drawing/2014/main" id="{CC89D589-2B1D-4C90-9DD5-F7A9CB2EB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8" y="-1"/>
            <a:ext cx="3261138" cy="21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 descr="תמונה שמכילה ישיבה, שולחן, מקורה, אדם&#10;&#10;התיאור נוצר באופן אוטומטי">
            <a:extLst>
              <a:ext uri="{FF2B5EF4-FFF2-40B4-BE49-F238E27FC236}">
                <a16:creationId xmlns:a16="http://schemas.microsoft.com/office/drawing/2014/main" id="{1AE1515C-20CE-4D51-B35D-44E842FD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08" y="4682814"/>
            <a:ext cx="3261148" cy="2175186"/>
          </a:xfrm>
          <a:prstGeom prst="rect">
            <a:avLst/>
          </a:prstGeom>
        </p:spPr>
      </p:pic>
      <p:pic>
        <p:nvPicPr>
          <p:cNvPr id="2" name="תמונה 1" descr="http://www.zofim.org.il/pics/magazin/b8eaad65-99ec-4fbd-9ec3-33ca81990891.jpg">
            <a:extLst>
              <a:ext uri="{FF2B5EF4-FFF2-40B4-BE49-F238E27FC236}">
                <a16:creationId xmlns:a16="http://schemas.microsoft.com/office/drawing/2014/main" id="{8D570A91-5A85-47BE-A2C7-B2B7717A046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180" y="2341399"/>
            <a:ext cx="3264076" cy="2175201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פנאי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3901440" y="1540787"/>
            <a:ext cx="7719059" cy="420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רציונל מקצועי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העשרה אחרי שעות הלימודים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חברתית לבוגרים בתום פעילות בוקר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שילוב בתנועות נוער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שילוב במתנסים</a:t>
            </a:r>
          </a:p>
          <a:p>
            <a:pPr>
              <a:lnSpc>
                <a:spcPct val="150000"/>
              </a:lnSpc>
              <a:buClr>
                <a:srgbClr val="66CCFF"/>
              </a:buClr>
            </a:pPr>
            <a:endParaRPr lang="he-IL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הקרן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מועדוניות חינוך מיוחד הצטיידות ושיפוץ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מועדונים חברתיים – בניה שיפוץ והצטיידות</a:t>
            </a:r>
          </a:p>
          <a:p>
            <a:pPr marL="285750" indent="-285750">
              <a:lnSpc>
                <a:spcPct val="15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תנועות נוער – אתר אינטרנט וציוד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4" name="תמונה 3" descr="תמונה שמכילה שולחן, אדם, מקורה, ישיבה&#10;&#10;התיאור נוצר באופן אוטומטי">
            <a:extLst>
              <a:ext uri="{FF2B5EF4-FFF2-40B4-BE49-F238E27FC236}">
                <a16:creationId xmlns:a16="http://schemas.microsoft.com/office/drawing/2014/main" id="{0B628F9D-6FE1-4644-8D26-81EB30F826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80" y="0"/>
            <a:ext cx="3264076" cy="21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635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4AB8C030EF26249A42AF0A6132413FA" ma:contentTypeVersion="1" ma:contentTypeDescription="צור מסמך חדש." ma:contentTypeScope="" ma:versionID="d58c46a493920491980a80515420f2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f7d7a86e7363298d0c932a85d8f4a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058C4B-2B0A-45D2-BBD9-F5C6EAEBA773}"/>
</file>

<file path=customXml/itemProps2.xml><?xml version="1.0" encoding="utf-8"?>
<ds:datastoreItem xmlns:ds="http://schemas.openxmlformats.org/officeDocument/2006/customXml" ds:itemID="{D1C09EBD-6FBD-4488-84D1-CD439E47B522}"/>
</file>

<file path=customXml/itemProps3.xml><?xml version="1.0" encoding="utf-8"?>
<ds:datastoreItem xmlns:ds="http://schemas.openxmlformats.org/officeDocument/2006/customXml" ds:itemID="{F2F7FBF5-4AE5-4A65-9A98-40A44835C0F3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503</Words>
  <Application>Microsoft Office PowerPoint</Application>
  <PresentationFormat>מסך רחב</PresentationFormat>
  <Paragraphs>108</Paragraphs>
  <Slides>16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 Meinrath</dc:creator>
  <cp:lastModifiedBy>הילה ידיד-ברזילי</cp:lastModifiedBy>
  <cp:revision>32</cp:revision>
  <dcterms:created xsi:type="dcterms:W3CDTF">2020-07-20T05:11:37Z</dcterms:created>
  <dcterms:modified xsi:type="dcterms:W3CDTF">2020-09-16T05:23:36Z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0x010100D4AB8C030EF26249A42AF0A6132413FA</vt:lpwstr>
  </property>
  <property fmtid="{D5CDD505-2E9C-101B-9397-08002B2CF9AE}" pid="3" name="Order">
    <vt:r8>600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