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0071B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6033" autoAdjust="0"/>
  </p:normalViewPr>
  <p:slideViewPr>
    <p:cSldViewPr snapToGrid="0">
      <p:cViewPr varScale="1">
        <p:scale>
          <a:sx n="102" d="100"/>
          <a:sy n="102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F222EDF2-6C4C-4554-A994-7CA36FDEEF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F714394-B692-44A5-B3F9-7D5B381D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01 – דוח הכנה </a:t>
            </a:r>
            <a:r>
              <a:rPr lang="he-IL" dirty="0" err="1"/>
              <a:t>לועדה</a:t>
            </a:r>
            <a:endParaRPr lang="he-IL" dirty="0"/>
          </a:p>
          <a:p>
            <a:pPr algn="r" rtl="1"/>
            <a:r>
              <a:rPr lang="he-IL" dirty="0"/>
              <a:t>02 – דוח הכנה להסכם</a:t>
            </a:r>
          </a:p>
          <a:p>
            <a:pPr algn="r" rtl="1"/>
            <a:r>
              <a:rPr lang="he-IL" dirty="0"/>
              <a:t>1 –   דוח בדיקת מכרז</a:t>
            </a:r>
          </a:p>
          <a:p>
            <a:pPr algn="r" rtl="1"/>
            <a:r>
              <a:rPr lang="he-IL" dirty="0"/>
              <a:t>3 - 6 - סטטוס פרויקט</a:t>
            </a:r>
          </a:p>
          <a:p>
            <a:pPr algn="r" rtl="1"/>
            <a:r>
              <a:rPr lang="he-IL" dirty="0"/>
              <a:t>7 – דוח סגירת פרויקט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14394-B692-44A5-B3F9-7D5B381D7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5C83C7-C67C-4F92-BC74-6943F69F9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B80753-26D1-4F70-971E-9A5E5FCDF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29EDD3-085C-4EE2-8CAC-F20C147A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7B4B2E4-F8EB-455C-A95F-4A451C98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0FE2B4-6CA8-42C3-A693-D16B07AA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2346EC-E00C-42AB-844C-C286C9D2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E44A9D3-B1F4-4EA8-9B9F-1DD5DD01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379B05-73ED-4E96-BEFD-0E03F4AC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A4FACC-D751-448E-8B1B-A304EFAC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3D03BF-C642-4435-944F-C9F1B1DC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069AAB4-4554-472C-B385-482E2528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8D4EF4-1525-443B-8300-9D924DBE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7AA2B9-DC82-4CFE-A1FF-481DC424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C4BADD-8FDE-42DA-8672-A229552D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1CBADD-8407-4D21-8678-D800790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4BBD79-4966-4DF8-AF2B-93FD272E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A22139-985C-49C9-B92C-4452A838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746A6B-13A1-424B-A9B0-ABA0AD86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4FC473-86AC-46C2-BBB6-A85E87AB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DED47B-8AAE-4359-A5E1-8867E5F0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D16983-CDEC-4BCC-B906-7B0E866F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99C3B7-39AB-496D-8CB9-994A9A54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913A59-FE62-4446-9B17-605CE082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5E2B4F-1708-4DDA-9F68-33BAC76E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B2A8F-2F06-4525-8734-6D13D180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1DFF7C-CE38-4652-9991-13BA2EAC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11D1FA-99EF-4E33-B6C6-E9B2ACF73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85479-B7FE-4912-A2FC-B965E8EE2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7311F3D-F51B-4415-9BEF-A966B4A0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9E74A6F-AE93-4FAC-AF20-4BCDDCDC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51F6BAB-54C1-4E29-882C-09616708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6BF6E6-F1CE-4AD5-A754-458DA99D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BE39E16-6A52-430B-B024-63E77B24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1ED30F5-1031-4979-B3A4-CECBBF43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B75DB74-C92C-4A83-A31C-87CE9080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3BC16DD-01D4-45FC-A424-B8E1E8EEB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8131FFE-0BFE-473E-9C65-A791B8D1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40ED741-4D11-478E-8C11-F2FF16C9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EB7C5E9-54A2-458C-9DE9-98824AC1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974B88-4F9A-436E-A3E9-105CEAC2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0811A0-FD13-48E1-8939-4928666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701C384-0D5C-4AA3-9E92-4B1DA973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079BED-D010-4A51-86B2-547D1526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52F365A-26E2-4BCE-AE5D-893E7440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23C590A-CEE8-4B63-A1AC-6F243DA4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4034B41-D300-42A9-88CE-D897D2FC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A3193E-4AFE-4968-A8CF-AD4E7DC8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9B6F63-AD6D-4E23-B179-575075AB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1216B16-389A-4159-8B79-3754CC250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399DF8-0EAE-4017-B820-D2CA9938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6D18CD-0323-4CDA-BA49-ED07F2B7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C95BA0-B5E3-4923-8144-35F175C0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6564E3-FD32-4497-A83B-46552D3C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D91AB7C-EBE0-4322-9135-E214FDD1F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0265EA7-2994-4F38-9278-217ECC33C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159D29-BC17-482F-A012-AE8DFB86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93B996-E961-477A-AD8E-E693F90E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651282-2EC6-4248-BD15-58B9115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45F33DD-C05C-47ED-8E12-23949DF9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EBA981-7280-4C1F-8A58-0749F964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B053DD-5FC6-4617-B0EC-CDACC68F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5646-BAD2-45A4-9D3A-34BB3CBB6925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371356-668D-4606-83D0-E1A8E5C6A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F6A5BC-F7B4-48D4-8412-10976A500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03BE-2A04-444F-A48A-C018CFCE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מונה שמכילה חוץ, אדם, מזון, דשא&#10;&#10;התיאור נוצר באופן אוטומטי">
            <a:extLst>
              <a:ext uri="{FF2B5EF4-FFF2-40B4-BE49-F238E27FC236}">
                <a16:creationId xmlns:a16="http://schemas.microsoft.com/office/drawing/2014/main" id="{1A378133-F462-4AF4-9986-00C16F584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9"/>
          <a:stretch/>
        </p:blipFill>
        <p:spPr>
          <a:xfrm>
            <a:off x="0" y="0"/>
            <a:ext cx="8966197" cy="68580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E5FB287-8D55-4D50-92C9-EF906B067618}"/>
              </a:ext>
            </a:extLst>
          </p:cNvPr>
          <p:cNvSpPr/>
          <p:nvPr/>
        </p:nvSpPr>
        <p:spPr>
          <a:xfrm>
            <a:off x="7834677" y="-1"/>
            <a:ext cx="4357323" cy="6858001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צורה חופשית: צורה 26">
            <a:extLst>
              <a:ext uri="{FF2B5EF4-FFF2-40B4-BE49-F238E27FC236}">
                <a16:creationId xmlns:a16="http://schemas.microsoft.com/office/drawing/2014/main" id="{55DA2467-08DF-4A71-B5F9-6DA2CF12D2E7}"/>
              </a:ext>
            </a:extLst>
          </p:cNvPr>
          <p:cNvSpPr/>
          <p:nvPr/>
        </p:nvSpPr>
        <p:spPr>
          <a:xfrm>
            <a:off x="-2" y="-1"/>
            <a:ext cx="5952310" cy="6858001"/>
          </a:xfrm>
          <a:custGeom>
            <a:avLst/>
            <a:gdLst>
              <a:gd name="connsiteX0" fmla="*/ 2599510 w 5952310"/>
              <a:gd name="connsiteY0" fmla="*/ 0 h 6858001"/>
              <a:gd name="connsiteX1" fmla="*/ 2599510 w 5952310"/>
              <a:gd name="connsiteY1" fmla="*/ 1 h 6858001"/>
              <a:gd name="connsiteX2" fmla="*/ 5952310 w 5952310"/>
              <a:gd name="connsiteY2" fmla="*/ 6858001 h 6858001"/>
              <a:gd name="connsiteX3" fmla="*/ 2599510 w 5952310"/>
              <a:gd name="connsiteY3" fmla="*/ 6858001 h 6858001"/>
              <a:gd name="connsiteX4" fmla="*/ 2599510 w 5952310"/>
              <a:gd name="connsiteY4" fmla="*/ 6858000 h 6858001"/>
              <a:gd name="connsiteX5" fmla="*/ 0 w 5952310"/>
              <a:gd name="connsiteY5" fmla="*/ 6858000 h 6858001"/>
              <a:gd name="connsiteX6" fmla="*/ 0 w 5952310"/>
              <a:gd name="connsiteY6" fmla="*/ 531718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310" h="6858001">
                <a:moveTo>
                  <a:pt x="2599510" y="0"/>
                </a:moveTo>
                <a:lnTo>
                  <a:pt x="2599510" y="1"/>
                </a:lnTo>
                <a:lnTo>
                  <a:pt x="5952310" y="6858001"/>
                </a:lnTo>
                <a:lnTo>
                  <a:pt x="2599510" y="6858001"/>
                </a:lnTo>
                <a:lnTo>
                  <a:pt x="2599510" y="6858000"/>
                </a:lnTo>
                <a:lnTo>
                  <a:pt x="0" y="6858000"/>
                </a:lnTo>
                <a:lnTo>
                  <a:pt x="0" y="531718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4E5D0392-F8DA-49EF-9978-232B4A90F48E}"/>
              </a:ext>
            </a:extLst>
          </p:cNvPr>
          <p:cNvSpPr/>
          <p:nvPr/>
        </p:nvSpPr>
        <p:spPr>
          <a:xfrm rot="10800000">
            <a:off x="-2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E59DD865-6A89-4C4B-B3EA-5AADFB89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6002" y="401637"/>
            <a:ext cx="1537600" cy="1274763"/>
          </a:xfrm>
          <a:prstGeom prst="rect">
            <a:avLst/>
          </a:prstGeom>
        </p:spPr>
      </p:pic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910EC20F-D0AB-472E-B436-26F301ADA6D8}"/>
              </a:ext>
            </a:extLst>
          </p:cNvPr>
          <p:cNvSpPr/>
          <p:nvPr/>
        </p:nvSpPr>
        <p:spPr>
          <a:xfrm>
            <a:off x="5142275" y="0"/>
            <a:ext cx="2692402" cy="6858000"/>
          </a:xfrm>
          <a:custGeom>
            <a:avLst/>
            <a:gdLst>
              <a:gd name="connsiteX0" fmla="*/ 3352800 w 4484914"/>
              <a:gd name="connsiteY0" fmla="*/ 0 h 6858000"/>
              <a:gd name="connsiteX1" fmla="*/ 4484914 w 4484914"/>
              <a:gd name="connsiteY1" fmla="*/ 0 h 6858000"/>
              <a:gd name="connsiteX2" fmla="*/ 4484914 w 4484914"/>
              <a:gd name="connsiteY2" fmla="*/ 6858000 h 6858000"/>
              <a:gd name="connsiteX3" fmla="*/ 3352800 w 4484914"/>
              <a:gd name="connsiteY3" fmla="*/ 6858000 h 6858000"/>
              <a:gd name="connsiteX4" fmla="*/ 0 w 4484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14" h="6858000">
                <a:moveTo>
                  <a:pt x="3352800" y="0"/>
                </a:moveTo>
                <a:lnTo>
                  <a:pt x="4484914" y="0"/>
                </a:lnTo>
                <a:lnTo>
                  <a:pt x="4484914" y="6858000"/>
                </a:lnTo>
                <a:lnTo>
                  <a:pt x="3352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5D74384-07A2-42F1-949F-504370BFC625}"/>
              </a:ext>
            </a:extLst>
          </p:cNvPr>
          <p:cNvCxnSpPr>
            <a:stCxn id="3" idx="0"/>
            <a:endCxn id="3" idx="4"/>
          </p:cNvCxnSpPr>
          <p:nvPr/>
        </p:nvCxnSpPr>
        <p:spPr>
          <a:xfrm flipH="1">
            <a:off x="5142275" y="0"/>
            <a:ext cx="2012767" cy="6858000"/>
          </a:xfrm>
          <a:prstGeom prst="line">
            <a:avLst/>
          </a:prstGeom>
          <a:ln w="762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CFA4567-4B27-4E1C-9E73-519F12DB343A}"/>
              </a:ext>
            </a:extLst>
          </p:cNvPr>
          <p:cNvCxnSpPr>
            <a:cxnSpLocks/>
            <a:stCxn id="31" idx="4"/>
            <a:endCxn id="31" idx="0"/>
          </p:cNvCxnSpPr>
          <p:nvPr/>
        </p:nvCxnSpPr>
        <p:spPr>
          <a:xfrm flipH="1">
            <a:off x="679633" y="0"/>
            <a:ext cx="2012767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34E8854-355C-4267-9FB4-2D13A3FB1E46}"/>
              </a:ext>
            </a:extLst>
          </p:cNvPr>
          <p:cNvSpPr txBox="1"/>
          <p:nvPr/>
        </p:nvSpPr>
        <p:spPr>
          <a:xfrm>
            <a:off x="5796021" y="808185"/>
            <a:ext cx="562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כנס יועצים 21.07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617B658-1361-4870-BE90-A25F36B125F7}"/>
              </a:ext>
            </a:extLst>
          </p:cNvPr>
          <p:cNvSpPr txBox="1"/>
          <p:nvPr/>
        </p:nvSpPr>
        <p:spPr>
          <a:xfrm>
            <a:off x="6754823" y="3356039"/>
            <a:ext cx="4661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5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פרויקט בינוי</a:t>
            </a:r>
          </a:p>
          <a:p>
            <a:r>
              <a:rPr lang="he-IL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אבני הדרך ודוחות היועצים</a:t>
            </a: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017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קרנות הבינוי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סוגי הפרויקטים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>
            <a:cxnSpLocks/>
          </p:cNvCxnSpPr>
          <p:nvPr/>
        </p:nvCxnSpPr>
        <p:spPr>
          <a:xfrm flipH="1">
            <a:off x="415090" y="1167063"/>
            <a:ext cx="111111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>
            <a:extLst>
              <a:ext uri="{FF2B5EF4-FFF2-40B4-BE49-F238E27FC236}">
                <a16:creationId xmlns:a16="http://schemas.microsoft.com/office/drawing/2014/main" id="{E51D95E0-0D73-4416-A1EA-F22B764323A1}"/>
              </a:ext>
            </a:extLst>
          </p:cNvPr>
          <p:cNvSpPr/>
          <p:nvPr/>
        </p:nvSpPr>
        <p:spPr>
          <a:xfrm>
            <a:off x="9100499" y="2258716"/>
            <a:ext cx="2520000" cy="25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הרחבה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F38D17B-F97E-4956-BAEB-5B08F4CF3A97}"/>
              </a:ext>
            </a:extLst>
          </p:cNvPr>
          <p:cNvSpPr/>
          <p:nvPr/>
        </p:nvSpPr>
        <p:spPr>
          <a:xfrm>
            <a:off x="6281099" y="2258716"/>
            <a:ext cx="2520000" cy="25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שיפוץ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D21AB61-B413-4869-ACB9-368B8BDCFD90}"/>
              </a:ext>
            </a:extLst>
          </p:cNvPr>
          <p:cNvSpPr/>
          <p:nvPr/>
        </p:nvSpPr>
        <p:spPr>
          <a:xfrm>
            <a:off x="3497794" y="2258716"/>
            <a:ext cx="2520000" cy="25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הצטיידות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3BE6C68F-CB6C-47D7-B74C-163F929F4092}"/>
              </a:ext>
            </a:extLst>
          </p:cNvPr>
          <p:cNvSpPr/>
          <p:nvPr/>
        </p:nvSpPr>
        <p:spPr>
          <a:xfrm>
            <a:off x="571502" y="2258716"/>
            <a:ext cx="2520000" cy="25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sx="101000" sy="101000" algn="ctr" rotWithShape="0">
              <a:schemeClr val="tx1">
                <a:lumMod val="95000"/>
                <a:lumOff val="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ctr" rtl="1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הקמה חדשה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759A7C70-AB27-4333-BA4D-61C9AE58B123}"/>
              </a:ext>
            </a:extLst>
          </p:cNvPr>
          <p:cNvSpPr txBox="1"/>
          <p:nvPr/>
        </p:nvSpPr>
        <p:spPr>
          <a:xfrm>
            <a:off x="571502" y="5516425"/>
            <a:ext cx="11048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פרויקט גדול </a:t>
            </a: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– 2 מיליון ש"ח ומעלה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פרויקט קטן </a:t>
            </a:r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– עד 2 מיליון ש"ח</a:t>
            </a:r>
          </a:p>
        </p:txBody>
      </p:sp>
      <p:pic>
        <p:nvPicPr>
          <p:cNvPr id="31" name="גרפיקה 30" descr="שיפוץ (בית עם ניצוצות)">
            <a:extLst>
              <a:ext uri="{FF2B5EF4-FFF2-40B4-BE49-F238E27FC236}">
                <a16:creationId xmlns:a16="http://schemas.microsoft.com/office/drawing/2014/main" id="{DCADE690-FEEB-474F-958E-7994DBA3C4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70512" y="2639256"/>
            <a:ext cx="721980" cy="721980"/>
          </a:xfrm>
          <a:prstGeom prst="rect">
            <a:avLst/>
          </a:prstGeom>
        </p:spPr>
      </p:pic>
      <p:pic>
        <p:nvPicPr>
          <p:cNvPr id="33" name="גרפיקה 32" descr="שרטוט">
            <a:extLst>
              <a:ext uri="{FF2B5EF4-FFF2-40B4-BE49-F238E27FC236}">
                <a16:creationId xmlns:a16="http://schemas.microsoft.com/office/drawing/2014/main" id="{AE1A77B3-BFCC-4358-AB66-152A062630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99509" y="2639256"/>
            <a:ext cx="721980" cy="721980"/>
          </a:xfrm>
          <a:prstGeom prst="rect">
            <a:avLst/>
          </a:prstGeom>
        </p:spPr>
      </p:pic>
      <p:pic>
        <p:nvPicPr>
          <p:cNvPr id="35" name="גרפיקה 34" descr="רולר צבע">
            <a:extLst>
              <a:ext uri="{FF2B5EF4-FFF2-40B4-BE49-F238E27FC236}">
                <a16:creationId xmlns:a16="http://schemas.microsoft.com/office/drawing/2014/main" id="{00D0A964-4716-4F7D-ACD9-F3F424DA37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80109" y="2639256"/>
            <a:ext cx="721980" cy="721980"/>
          </a:xfrm>
          <a:prstGeom prst="rect">
            <a:avLst/>
          </a:prstGeom>
        </p:spPr>
      </p:pic>
      <p:pic>
        <p:nvPicPr>
          <p:cNvPr id="37" name="גרפיקה 36" descr="כלי חציבה">
            <a:extLst>
              <a:ext uri="{FF2B5EF4-FFF2-40B4-BE49-F238E27FC236}">
                <a16:creationId xmlns:a16="http://schemas.microsoft.com/office/drawing/2014/main" id="{E55C262D-EB9E-4B31-A0D1-05D9AFE341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96804" y="2639256"/>
            <a:ext cx="721980" cy="721980"/>
          </a:xfrm>
          <a:prstGeom prst="rect">
            <a:avLst/>
          </a:prstGeom>
        </p:spPr>
      </p:pic>
      <p:sp>
        <p:nvSpPr>
          <p:cNvPr id="38" name="מלבן 37">
            <a:extLst>
              <a:ext uri="{FF2B5EF4-FFF2-40B4-BE49-F238E27FC236}">
                <a16:creationId xmlns:a16="http://schemas.microsoft.com/office/drawing/2014/main" id="{29F0F20C-7EB9-424C-9F05-B63D5221B9FE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גרפיקה 24" descr="בית">
            <a:extLst>
              <a:ext uri="{FF2B5EF4-FFF2-40B4-BE49-F238E27FC236}">
                <a16:creationId xmlns:a16="http://schemas.microsoft.com/office/drawing/2014/main" id="{B2CF4B86-586F-4A4C-AA18-B4D91287667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4041" y="47108"/>
            <a:ext cx="702277" cy="702277"/>
          </a:xfrm>
          <a:prstGeom prst="rect">
            <a:avLst/>
          </a:prstGeom>
        </p:spPr>
      </p:pic>
      <p:pic>
        <p:nvPicPr>
          <p:cNvPr id="44" name="גרפיקה 43">
            <a:extLst>
              <a:ext uri="{FF2B5EF4-FFF2-40B4-BE49-F238E27FC236}">
                <a16:creationId xmlns:a16="http://schemas.microsoft.com/office/drawing/2014/main" id="{94324858-EA43-4674-8CE7-46196B3D79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פרויקט בינוי - אבני הדרך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F3F9967-02C7-4F91-9F21-12117784B0E1}"/>
              </a:ext>
            </a:extLst>
          </p:cNvPr>
          <p:cNvCxnSpPr>
            <a:cxnSpLocks/>
          </p:cNvCxnSpPr>
          <p:nvPr/>
        </p:nvCxnSpPr>
        <p:spPr>
          <a:xfrm flipH="1">
            <a:off x="0" y="3840935"/>
            <a:ext cx="12192000" cy="0"/>
          </a:xfrm>
          <a:prstGeom prst="line">
            <a:avLst/>
          </a:prstGeom>
          <a:ln w="190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אליפסה 3">
            <a:extLst>
              <a:ext uri="{FF2B5EF4-FFF2-40B4-BE49-F238E27FC236}">
                <a16:creationId xmlns:a16="http://schemas.microsoft.com/office/drawing/2014/main" id="{8B72AF7C-0459-42DE-A3D9-86A564BD8FF9}"/>
              </a:ext>
            </a:extLst>
          </p:cNvPr>
          <p:cNvSpPr/>
          <p:nvPr/>
        </p:nvSpPr>
        <p:spPr>
          <a:xfrm>
            <a:off x="10906050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E5A8CA6B-823E-46CD-8252-36B37AD00261}"/>
              </a:ext>
            </a:extLst>
          </p:cNvPr>
          <p:cNvSpPr/>
          <p:nvPr/>
        </p:nvSpPr>
        <p:spPr>
          <a:xfrm>
            <a:off x="9272536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4C544B50-51E6-46DB-8BF8-2BF229A94652}"/>
              </a:ext>
            </a:extLst>
          </p:cNvPr>
          <p:cNvSpPr/>
          <p:nvPr/>
        </p:nvSpPr>
        <p:spPr>
          <a:xfrm>
            <a:off x="7639023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56B87A94-A34C-4877-98F3-ED1CD60FEF2D}"/>
              </a:ext>
            </a:extLst>
          </p:cNvPr>
          <p:cNvSpPr/>
          <p:nvPr/>
        </p:nvSpPr>
        <p:spPr>
          <a:xfrm>
            <a:off x="6005511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CC691F1D-5647-4814-8CF6-5E066B2C2027}"/>
              </a:ext>
            </a:extLst>
          </p:cNvPr>
          <p:cNvSpPr/>
          <p:nvPr/>
        </p:nvSpPr>
        <p:spPr>
          <a:xfrm>
            <a:off x="4371999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1817E36A-5C7C-40D1-A0B3-66F6449E3C1D}"/>
              </a:ext>
            </a:extLst>
          </p:cNvPr>
          <p:cNvSpPr/>
          <p:nvPr/>
        </p:nvSpPr>
        <p:spPr>
          <a:xfrm>
            <a:off x="2738487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54B97F18-79B0-4DEF-9A50-B93AAAA00892}"/>
              </a:ext>
            </a:extLst>
          </p:cNvPr>
          <p:cNvSpPr/>
          <p:nvPr/>
        </p:nvSpPr>
        <p:spPr>
          <a:xfrm>
            <a:off x="1104975" y="3750448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6B0D1F5-9982-4CE1-A965-34B56E70B10C}"/>
              </a:ext>
            </a:extLst>
          </p:cNvPr>
          <p:cNvSpPr txBox="1"/>
          <p:nvPr/>
        </p:nvSpPr>
        <p:spPr>
          <a:xfrm>
            <a:off x="10370343" y="3080134"/>
            <a:ext cx="12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ייזום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67452C2-2F18-4673-A7EB-CF24665510DE}"/>
              </a:ext>
            </a:extLst>
          </p:cNvPr>
          <p:cNvSpPr txBox="1"/>
          <p:nvPr/>
        </p:nvSpPr>
        <p:spPr>
          <a:xfrm>
            <a:off x="8742745" y="3080134"/>
            <a:ext cx="12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פרוגרמה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82ED807-39BF-438F-8A69-2457516EBA0B}"/>
              </a:ext>
            </a:extLst>
          </p:cNvPr>
          <p:cNvSpPr txBox="1"/>
          <p:nvPr/>
        </p:nvSpPr>
        <p:spPr>
          <a:xfrm>
            <a:off x="7109232" y="3080134"/>
            <a:ext cx="12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תכנון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C2C8B25-20DC-43ED-B93E-1E307C590343}"/>
              </a:ext>
            </a:extLst>
          </p:cNvPr>
          <p:cNvSpPr txBox="1"/>
          <p:nvPr/>
        </p:nvSpPr>
        <p:spPr>
          <a:xfrm>
            <a:off x="5475719" y="3080134"/>
            <a:ext cx="12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היתר בניה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3ABF1EF-510F-4154-8770-2CB8DE48BB3F}"/>
              </a:ext>
            </a:extLst>
          </p:cNvPr>
          <p:cNvSpPr txBox="1"/>
          <p:nvPr/>
        </p:nvSpPr>
        <p:spPr>
          <a:xfrm>
            <a:off x="3773740" y="2803135"/>
            <a:ext cx="137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מכרז והתקשרויות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420159C-5E7D-4D7A-88D3-32F2F783B395}"/>
              </a:ext>
            </a:extLst>
          </p:cNvPr>
          <p:cNvSpPr txBox="1"/>
          <p:nvPr/>
        </p:nvSpPr>
        <p:spPr>
          <a:xfrm>
            <a:off x="2208696" y="3080134"/>
            <a:ext cx="12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ביצוע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1F3C623-F22D-47AF-A38A-F88907161E98}"/>
              </a:ext>
            </a:extLst>
          </p:cNvPr>
          <p:cNvSpPr txBox="1"/>
          <p:nvPr/>
        </p:nvSpPr>
        <p:spPr>
          <a:xfrm>
            <a:off x="506716" y="2803135"/>
            <a:ext cx="137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סיום, אכלוס והפעלה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7FF84F1D-BF34-4DED-8A57-F7911D2D08F3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H="1" flipV="1">
            <a:off x="10990621" y="3449466"/>
            <a:ext cx="5917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5E65BBF-F8F9-4EA1-A18B-BD8D879F51D6}"/>
              </a:ext>
            </a:extLst>
          </p:cNvPr>
          <p:cNvCxnSpPr>
            <a:stCxn id="14" idx="0"/>
            <a:endCxn id="27" idx="2"/>
          </p:cNvCxnSpPr>
          <p:nvPr/>
        </p:nvCxnSpPr>
        <p:spPr>
          <a:xfrm flipH="1" flipV="1">
            <a:off x="9363023" y="3449466"/>
            <a:ext cx="1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66500E6-1CA8-4337-89EB-A75873A064A7}"/>
              </a:ext>
            </a:extLst>
          </p:cNvPr>
          <p:cNvCxnSpPr>
            <a:stCxn id="15" idx="0"/>
            <a:endCxn id="28" idx="2"/>
          </p:cNvCxnSpPr>
          <p:nvPr/>
        </p:nvCxnSpPr>
        <p:spPr>
          <a:xfrm flipH="1" flipV="1">
            <a:off x="7729510" y="3449466"/>
            <a:ext cx="1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FAC0246B-3AB2-42D6-98EC-FB3AACA4DD50}"/>
              </a:ext>
            </a:extLst>
          </p:cNvPr>
          <p:cNvCxnSpPr>
            <a:stCxn id="20" idx="0"/>
            <a:endCxn id="29" idx="2"/>
          </p:cNvCxnSpPr>
          <p:nvPr/>
        </p:nvCxnSpPr>
        <p:spPr>
          <a:xfrm flipH="1" flipV="1">
            <a:off x="6095997" y="3449466"/>
            <a:ext cx="2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68C272E5-230B-45B9-9343-E512E7E67BB4}"/>
              </a:ext>
            </a:extLst>
          </p:cNvPr>
          <p:cNvCxnSpPr>
            <a:stCxn id="22" idx="0"/>
            <a:endCxn id="30" idx="2"/>
          </p:cNvCxnSpPr>
          <p:nvPr/>
        </p:nvCxnSpPr>
        <p:spPr>
          <a:xfrm flipH="1" flipV="1">
            <a:off x="4462486" y="3449466"/>
            <a:ext cx="1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5144858F-4627-4286-8644-1DD251D59F55}"/>
              </a:ext>
            </a:extLst>
          </p:cNvPr>
          <p:cNvCxnSpPr>
            <a:stCxn id="24" idx="0"/>
            <a:endCxn id="31" idx="2"/>
          </p:cNvCxnSpPr>
          <p:nvPr/>
        </p:nvCxnSpPr>
        <p:spPr>
          <a:xfrm flipH="1" flipV="1">
            <a:off x="2828974" y="3449466"/>
            <a:ext cx="1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81BE76F3-55B4-41AD-A43C-0F27BE20C845}"/>
              </a:ext>
            </a:extLst>
          </p:cNvPr>
          <p:cNvCxnSpPr>
            <a:stCxn id="26" idx="0"/>
            <a:endCxn id="32" idx="2"/>
          </p:cNvCxnSpPr>
          <p:nvPr/>
        </p:nvCxnSpPr>
        <p:spPr>
          <a:xfrm flipH="1" flipV="1">
            <a:off x="1195462" y="3449466"/>
            <a:ext cx="1" cy="3009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C590E2A1-C463-4413-9E63-BC8E3B1A742C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גרפיקה 45" descr="בית">
            <a:extLst>
              <a:ext uri="{FF2B5EF4-FFF2-40B4-BE49-F238E27FC236}">
                <a16:creationId xmlns:a16="http://schemas.microsoft.com/office/drawing/2014/main" id="{E3FF952D-248E-470C-BAE6-990649FA99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041" y="47108"/>
            <a:ext cx="702277" cy="702277"/>
          </a:xfrm>
          <a:prstGeom prst="rect">
            <a:avLst/>
          </a:prstGeom>
        </p:spPr>
      </p:pic>
      <p:pic>
        <p:nvPicPr>
          <p:cNvPr id="48" name="גרפיקה 47">
            <a:extLst>
              <a:ext uri="{FF2B5EF4-FFF2-40B4-BE49-F238E27FC236}">
                <a16:creationId xmlns:a16="http://schemas.microsoft.com/office/drawing/2014/main" id="{15762EAD-2887-4A05-937D-0E6EF2544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אבני דרך פרויקט בינוי גדול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F3F9967-02C7-4F91-9F21-12117784B0E1}"/>
              </a:ext>
            </a:extLst>
          </p:cNvPr>
          <p:cNvCxnSpPr>
            <a:cxnSpLocks/>
          </p:cNvCxnSpPr>
          <p:nvPr/>
        </p:nvCxnSpPr>
        <p:spPr>
          <a:xfrm flipH="1">
            <a:off x="0" y="3277141"/>
            <a:ext cx="12192000" cy="0"/>
          </a:xfrm>
          <a:prstGeom prst="line">
            <a:avLst/>
          </a:prstGeom>
          <a:ln w="190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אליפסה 3">
            <a:extLst>
              <a:ext uri="{FF2B5EF4-FFF2-40B4-BE49-F238E27FC236}">
                <a16:creationId xmlns:a16="http://schemas.microsoft.com/office/drawing/2014/main" id="{8B72AF7C-0459-42DE-A3D9-86A564BD8FF9}"/>
              </a:ext>
            </a:extLst>
          </p:cNvPr>
          <p:cNvSpPr/>
          <p:nvPr/>
        </p:nvSpPr>
        <p:spPr>
          <a:xfrm>
            <a:off x="11254926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6B0D1F5-9982-4CE1-A965-34B56E70B10C}"/>
              </a:ext>
            </a:extLst>
          </p:cNvPr>
          <p:cNvSpPr txBox="1"/>
          <p:nvPr/>
        </p:nvSpPr>
        <p:spPr>
          <a:xfrm>
            <a:off x="10625413" y="2454734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ועדה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7FF84F1D-BF34-4DED-8A57-F7911D2D08F3}"/>
              </a:ext>
            </a:extLst>
          </p:cNvPr>
          <p:cNvCxnSpPr>
            <a:cxnSpLocks/>
          </p:cNvCxnSpPr>
          <p:nvPr/>
        </p:nvCxnSpPr>
        <p:spPr>
          <a:xfrm flipH="1" flipV="1">
            <a:off x="11335701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E5A8CA6B-823E-46CD-8252-36B37AD00261}"/>
              </a:ext>
            </a:extLst>
          </p:cNvPr>
          <p:cNvSpPr/>
          <p:nvPr/>
        </p:nvSpPr>
        <p:spPr>
          <a:xfrm>
            <a:off x="9957158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67452C2-2F18-4673-A7EB-CF24665510DE}"/>
              </a:ext>
            </a:extLst>
          </p:cNvPr>
          <p:cNvSpPr txBox="1"/>
          <p:nvPr/>
        </p:nvSpPr>
        <p:spPr>
          <a:xfrm>
            <a:off x="9313060" y="2454734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הסכם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5E65BBF-F8F9-4EA1-A18B-BD8D879F51D6}"/>
              </a:ext>
            </a:extLst>
          </p:cNvPr>
          <p:cNvCxnSpPr>
            <a:stCxn id="14" idx="0"/>
            <a:endCxn id="27" idx="2"/>
          </p:cNvCxnSpPr>
          <p:nvPr/>
        </p:nvCxnSpPr>
        <p:spPr>
          <a:xfrm flipH="1" flipV="1">
            <a:off x="10033060" y="2824066"/>
            <a:ext cx="14586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4C544B50-51E6-46DB-8BF8-2BF229A94652}"/>
              </a:ext>
            </a:extLst>
          </p:cNvPr>
          <p:cNvSpPr/>
          <p:nvPr/>
        </p:nvSpPr>
        <p:spPr>
          <a:xfrm>
            <a:off x="8630220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82ED807-39BF-438F-8A69-2457516EBA0B}"/>
              </a:ext>
            </a:extLst>
          </p:cNvPr>
          <p:cNvSpPr txBox="1"/>
          <p:nvPr/>
        </p:nvSpPr>
        <p:spPr>
          <a:xfrm>
            <a:off x="8000707" y="1900736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אישור </a:t>
            </a:r>
            <a:b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לפרסום </a:t>
            </a:r>
            <a:b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מכרז</a:t>
            </a:r>
          </a:p>
        </p:txBody>
      </p: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966500E6-1CA8-4337-89EB-A75873A064A7}"/>
              </a:ext>
            </a:extLst>
          </p:cNvPr>
          <p:cNvCxnSpPr>
            <a:cxnSpLocks/>
          </p:cNvCxnSpPr>
          <p:nvPr/>
        </p:nvCxnSpPr>
        <p:spPr>
          <a:xfrm flipH="1" flipV="1">
            <a:off x="8715835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56B87A94-A34C-4877-98F3-ED1CD60FEF2D}"/>
              </a:ext>
            </a:extLst>
          </p:cNvPr>
          <p:cNvSpPr/>
          <p:nvPr/>
        </p:nvSpPr>
        <p:spPr>
          <a:xfrm>
            <a:off x="7317867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C2C8B25-20DC-43ED-B93E-1E307C590343}"/>
              </a:ext>
            </a:extLst>
          </p:cNvPr>
          <p:cNvSpPr txBox="1"/>
          <p:nvPr/>
        </p:nvSpPr>
        <p:spPr>
          <a:xfrm>
            <a:off x="6688354" y="1900736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צו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תחילת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עבודות</a:t>
            </a:r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FAC0246B-3AB2-42D6-98EC-FB3AACA4DD50}"/>
              </a:ext>
            </a:extLst>
          </p:cNvPr>
          <p:cNvCxnSpPr>
            <a:cxnSpLocks/>
          </p:cNvCxnSpPr>
          <p:nvPr/>
        </p:nvCxnSpPr>
        <p:spPr>
          <a:xfrm flipH="1" flipV="1">
            <a:off x="7408354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CC691F1D-5647-4814-8CF6-5E066B2C2027}"/>
              </a:ext>
            </a:extLst>
          </p:cNvPr>
          <p:cNvSpPr/>
          <p:nvPr/>
        </p:nvSpPr>
        <p:spPr>
          <a:xfrm>
            <a:off x="6005514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73ABF1EF-510F-4154-8770-2CB8DE48BB3F}"/>
              </a:ext>
            </a:extLst>
          </p:cNvPr>
          <p:cNvSpPr txBox="1"/>
          <p:nvPr/>
        </p:nvSpPr>
        <p:spPr>
          <a:xfrm>
            <a:off x="5376001" y="2177735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גמר </a:t>
            </a:r>
            <a:b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שלד 1/3</a:t>
            </a:r>
          </a:p>
        </p:txBody>
      </p: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68C272E5-230B-45B9-9343-E512E7E67BB4}"/>
              </a:ext>
            </a:extLst>
          </p:cNvPr>
          <p:cNvCxnSpPr>
            <a:cxnSpLocks/>
          </p:cNvCxnSpPr>
          <p:nvPr/>
        </p:nvCxnSpPr>
        <p:spPr>
          <a:xfrm flipH="1" flipV="1">
            <a:off x="6095967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1817E36A-5C7C-40D1-A0B3-66F6449E3C1D}"/>
              </a:ext>
            </a:extLst>
          </p:cNvPr>
          <p:cNvSpPr/>
          <p:nvPr/>
        </p:nvSpPr>
        <p:spPr>
          <a:xfrm>
            <a:off x="4693161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420159C-5E7D-4D7A-88D3-32F2F783B395}"/>
              </a:ext>
            </a:extLst>
          </p:cNvPr>
          <p:cNvSpPr txBox="1"/>
          <p:nvPr/>
        </p:nvSpPr>
        <p:spPr>
          <a:xfrm>
            <a:off x="4063648" y="1900736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גמר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טיח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וריצוף 2/3</a:t>
            </a:r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5144858F-4627-4286-8644-1DD251D59F55}"/>
              </a:ext>
            </a:extLst>
          </p:cNvPr>
          <p:cNvCxnSpPr>
            <a:cxnSpLocks/>
          </p:cNvCxnSpPr>
          <p:nvPr/>
        </p:nvCxnSpPr>
        <p:spPr>
          <a:xfrm flipH="1" flipV="1">
            <a:off x="4781263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54B97F18-79B0-4DEF-9A50-B93AAAA00892}"/>
              </a:ext>
            </a:extLst>
          </p:cNvPr>
          <p:cNvSpPr/>
          <p:nvPr/>
        </p:nvSpPr>
        <p:spPr>
          <a:xfrm>
            <a:off x="3380808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D1F3C623-F22D-47AF-A38A-F88907161E98}"/>
              </a:ext>
            </a:extLst>
          </p:cNvPr>
          <p:cNvSpPr txBox="1"/>
          <p:nvPr/>
        </p:nvSpPr>
        <p:spPr>
          <a:xfrm>
            <a:off x="2751295" y="2177735"/>
            <a:ext cx="14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גמר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מערכות</a:t>
            </a:r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81BE76F3-55B4-41AD-A43C-0F27BE20C845}"/>
              </a:ext>
            </a:extLst>
          </p:cNvPr>
          <p:cNvCxnSpPr>
            <a:cxnSpLocks/>
          </p:cNvCxnSpPr>
          <p:nvPr/>
        </p:nvCxnSpPr>
        <p:spPr>
          <a:xfrm flipH="1" flipV="1">
            <a:off x="3466491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82BED0D0-9AA9-4EC0-B697-7337889AE4B9}"/>
              </a:ext>
            </a:extLst>
          </p:cNvPr>
          <p:cNvSpPr/>
          <p:nvPr/>
        </p:nvSpPr>
        <p:spPr>
          <a:xfrm>
            <a:off x="2068455" y="3186654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F11C257E-3122-40A3-A6FC-946976111523}"/>
              </a:ext>
            </a:extLst>
          </p:cNvPr>
          <p:cNvSpPr txBox="1"/>
          <p:nvPr/>
        </p:nvSpPr>
        <p:spPr>
          <a:xfrm>
            <a:off x="1438942" y="1900736"/>
            <a:ext cx="1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גמר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מסירה </a:t>
            </a:r>
          </a:p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ראשונה</a:t>
            </a:r>
          </a:p>
        </p:txBody>
      </p: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5F7DD259-813A-4121-B74F-C937EA21F3A8}"/>
              </a:ext>
            </a:extLst>
          </p:cNvPr>
          <p:cNvCxnSpPr>
            <a:cxnSpLocks/>
          </p:cNvCxnSpPr>
          <p:nvPr/>
        </p:nvCxnSpPr>
        <p:spPr>
          <a:xfrm flipH="1" flipV="1">
            <a:off x="2151718" y="2824066"/>
            <a:ext cx="1" cy="362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CF07EA2D-0982-4892-830D-5CC5EFB284FE}"/>
              </a:ext>
            </a:extLst>
          </p:cNvPr>
          <p:cNvSpPr/>
          <p:nvPr/>
        </p:nvSpPr>
        <p:spPr>
          <a:xfrm>
            <a:off x="756102" y="3186653"/>
            <a:ext cx="180975" cy="180975"/>
          </a:xfrm>
          <a:prstGeom prst="ellipse">
            <a:avLst/>
          </a:prstGeom>
          <a:solidFill>
            <a:srgbClr val="66CCFF"/>
          </a:solidFill>
          <a:ln w="19050">
            <a:solidFill>
              <a:srgbClr val="007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4D78FCAD-420A-449D-8E1A-247AFAF2C6CA}"/>
              </a:ext>
            </a:extLst>
          </p:cNvPr>
          <p:cNvSpPr txBox="1"/>
          <p:nvPr/>
        </p:nvSpPr>
        <p:spPr>
          <a:xfrm>
            <a:off x="126589" y="2454734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אכלוס</a:t>
            </a:r>
          </a:p>
        </p:txBody>
      </p: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88442DB0-5AD6-46B1-A14F-03A40D6E3ED5}"/>
              </a:ext>
            </a:extLst>
          </p:cNvPr>
          <p:cNvCxnSpPr>
            <a:cxnSpLocks/>
          </p:cNvCxnSpPr>
          <p:nvPr/>
        </p:nvCxnSpPr>
        <p:spPr>
          <a:xfrm flipH="1" flipV="1">
            <a:off x="836946" y="2824066"/>
            <a:ext cx="1" cy="36258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תיבת טקסט 73">
            <a:extLst>
              <a:ext uri="{FF2B5EF4-FFF2-40B4-BE49-F238E27FC236}">
                <a16:creationId xmlns:a16="http://schemas.microsoft.com/office/drawing/2014/main" id="{0307E52E-5F73-4231-A072-2820D9482EEF}"/>
              </a:ext>
            </a:extLst>
          </p:cNvPr>
          <p:cNvSpPr txBox="1"/>
          <p:nvPr/>
        </p:nvSpPr>
        <p:spPr>
          <a:xfrm>
            <a:off x="10625413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01</a:t>
            </a:r>
          </a:p>
        </p:txBody>
      </p: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996D3E07-9294-4CDE-A83E-83C381FA3934}"/>
              </a:ext>
            </a:extLst>
          </p:cNvPr>
          <p:cNvSpPr txBox="1"/>
          <p:nvPr/>
        </p:nvSpPr>
        <p:spPr>
          <a:xfrm>
            <a:off x="9313060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02</a:t>
            </a:r>
          </a:p>
        </p:txBody>
      </p:sp>
      <p:sp>
        <p:nvSpPr>
          <p:cNvPr id="76" name="תיבת טקסט 75">
            <a:extLst>
              <a:ext uri="{FF2B5EF4-FFF2-40B4-BE49-F238E27FC236}">
                <a16:creationId xmlns:a16="http://schemas.microsoft.com/office/drawing/2014/main" id="{3C73C0FE-5175-4826-80D9-C28A3D62616F}"/>
              </a:ext>
            </a:extLst>
          </p:cNvPr>
          <p:cNvSpPr txBox="1"/>
          <p:nvPr/>
        </p:nvSpPr>
        <p:spPr>
          <a:xfrm>
            <a:off x="8000707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</a:t>
            </a:r>
          </a:p>
        </p:txBody>
      </p:sp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049BC70E-70C5-458F-9847-99501B199F56}"/>
              </a:ext>
            </a:extLst>
          </p:cNvPr>
          <p:cNvSpPr txBox="1"/>
          <p:nvPr/>
        </p:nvSpPr>
        <p:spPr>
          <a:xfrm>
            <a:off x="6688354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</a:t>
            </a:r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76E39DFE-928B-421E-B9CA-BD80E2D0D29A}"/>
              </a:ext>
            </a:extLst>
          </p:cNvPr>
          <p:cNvSpPr txBox="1"/>
          <p:nvPr/>
        </p:nvSpPr>
        <p:spPr>
          <a:xfrm>
            <a:off x="5376001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3</a:t>
            </a:r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75D15412-1238-411A-BCD7-75CB7C36AD4B}"/>
              </a:ext>
            </a:extLst>
          </p:cNvPr>
          <p:cNvSpPr txBox="1"/>
          <p:nvPr/>
        </p:nvSpPr>
        <p:spPr>
          <a:xfrm>
            <a:off x="4063648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</a:t>
            </a:r>
          </a:p>
        </p:txBody>
      </p: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56F786C0-CF30-4D5B-A13B-4FDA15AD0060}"/>
              </a:ext>
            </a:extLst>
          </p:cNvPr>
          <p:cNvSpPr txBox="1"/>
          <p:nvPr/>
        </p:nvSpPr>
        <p:spPr>
          <a:xfrm>
            <a:off x="2751295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5</a:t>
            </a:r>
          </a:p>
        </p:txBody>
      </p: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4CF94364-F462-41B7-9075-BE621D51A765}"/>
              </a:ext>
            </a:extLst>
          </p:cNvPr>
          <p:cNvSpPr txBox="1"/>
          <p:nvPr/>
        </p:nvSpPr>
        <p:spPr>
          <a:xfrm>
            <a:off x="1438942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6</a:t>
            </a: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id="{59EF252A-4449-4570-A532-0DF77B698364}"/>
              </a:ext>
            </a:extLst>
          </p:cNvPr>
          <p:cNvSpPr txBox="1"/>
          <p:nvPr/>
        </p:nvSpPr>
        <p:spPr>
          <a:xfrm>
            <a:off x="126589" y="3481394"/>
            <a:ext cx="14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0071B7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7</a:t>
            </a:r>
          </a:p>
        </p:txBody>
      </p:sp>
      <p:pic>
        <p:nvPicPr>
          <p:cNvPr id="84" name="גרפיקה 83" descr="תג סימן שאלה">
            <a:extLst>
              <a:ext uri="{FF2B5EF4-FFF2-40B4-BE49-F238E27FC236}">
                <a16:creationId xmlns:a16="http://schemas.microsoft.com/office/drawing/2014/main" id="{0B645087-A2D8-4F51-85E0-A6D8CB20A8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46275" y="4419289"/>
            <a:ext cx="388156" cy="388156"/>
          </a:xfrm>
          <a:prstGeom prst="rect">
            <a:avLst/>
          </a:prstGeom>
        </p:spPr>
      </p:pic>
      <p:pic>
        <p:nvPicPr>
          <p:cNvPr id="86" name="גרפיקה 85" descr="סמן">
            <a:extLst>
              <a:ext uri="{FF2B5EF4-FFF2-40B4-BE49-F238E27FC236}">
                <a16:creationId xmlns:a16="http://schemas.microsoft.com/office/drawing/2014/main" id="{ABB38AED-F32F-47F4-9F55-4931B30F25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6203" y="4419289"/>
            <a:ext cx="459528" cy="459528"/>
          </a:xfrm>
          <a:prstGeom prst="rect">
            <a:avLst/>
          </a:prstGeom>
        </p:spPr>
      </p:pic>
      <p:pic>
        <p:nvPicPr>
          <p:cNvPr id="88" name="גרפיקה 87" descr="מסמך">
            <a:extLst>
              <a:ext uri="{FF2B5EF4-FFF2-40B4-BE49-F238E27FC236}">
                <a16:creationId xmlns:a16="http://schemas.microsoft.com/office/drawing/2014/main" id="{465F3256-C276-44E9-AE7A-EDAD5627A7C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51335" y="3919707"/>
            <a:ext cx="388156" cy="388156"/>
          </a:xfrm>
          <a:prstGeom prst="rect">
            <a:avLst/>
          </a:prstGeom>
        </p:spPr>
      </p:pic>
      <p:pic>
        <p:nvPicPr>
          <p:cNvPr id="89" name="גרפיקה 88" descr="מסמך">
            <a:extLst>
              <a:ext uri="{FF2B5EF4-FFF2-40B4-BE49-F238E27FC236}">
                <a16:creationId xmlns:a16="http://schemas.microsoft.com/office/drawing/2014/main" id="{660AA039-B84E-4374-AD3F-7702E5D9E0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53567" y="3919707"/>
            <a:ext cx="388156" cy="388156"/>
          </a:xfrm>
          <a:prstGeom prst="rect">
            <a:avLst/>
          </a:prstGeom>
        </p:spPr>
      </p:pic>
      <p:pic>
        <p:nvPicPr>
          <p:cNvPr id="90" name="גרפיקה 89" descr="מסמך">
            <a:extLst>
              <a:ext uri="{FF2B5EF4-FFF2-40B4-BE49-F238E27FC236}">
                <a16:creationId xmlns:a16="http://schemas.microsoft.com/office/drawing/2014/main" id="{754F510D-F9F5-47CC-A983-B09D80EDD2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21757" y="3919707"/>
            <a:ext cx="388156" cy="388156"/>
          </a:xfrm>
          <a:prstGeom prst="rect">
            <a:avLst/>
          </a:prstGeom>
        </p:spPr>
      </p:pic>
      <p:pic>
        <p:nvPicPr>
          <p:cNvPr id="91" name="גרפיקה 90" descr="מסמך">
            <a:extLst>
              <a:ext uri="{FF2B5EF4-FFF2-40B4-BE49-F238E27FC236}">
                <a16:creationId xmlns:a16="http://schemas.microsoft.com/office/drawing/2014/main" id="{E3CFBD6D-AC74-46C3-8D3E-043B13F6FB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01889" y="3919707"/>
            <a:ext cx="388156" cy="388156"/>
          </a:xfrm>
          <a:prstGeom prst="rect">
            <a:avLst/>
          </a:prstGeom>
        </p:spPr>
      </p:pic>
      <p:pic>
        <p:nvPicPr>
          <p:cNvPr id="92" name="גרפיקה 91" descr="מסמך">
            <a:extLst>
              <a:ext uri="{FF2B5EF4-FFF2-40B4-BE49-F238E27FC236}">
                <a16:creationId xmlns:a16="http://schemas.microsoft.com/office/drawing/2014/main" id="{129987C3-D40B-42AD-90F7-1A66E5F1CA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91955" y="3919707"/>
            <a:ext cx="388156" cy="388156"/>
          </a:xfrm>
          <a:prstGeom prst="rect">
            <a:avLst/>
          </a:prstGeom>
        </p:spPr>
      </p:pic>
      <p:pic>
        <p:nvPicPr>
          <p:cNvPr id="93" name="גרפיקה 92" descr="מסמך">
            <a:extLst>
              <a:ext uri="{FF2B5EF4-FFF2-40B4-BE49-F238E27FC236}">
                <a16:creationId xmlns:a16="http://schemas.microsoft.com/office/drawing/2014/main" id="{DAA4891E-876A-4286-B607-4386D5C131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72413" y="3919707"/>
            <a:ext cx="388156" cy="388156"/>
          </a:xfrm>
          <a:prstGeom prst="rect">
            <a:avLst/>
          </a:prstGeom>
        </p:spPr>
      </p:pic>
      <p:pic>
        <p:nvPicPr>
          <p:cNvPr id="94" name="גרפיקה 93" descr="מסמך">
            <a:extLst>
              <a:ext uri="{FF2B5EF4-FFF2-40B4-BE49-F238E27FC236}">
                <a16:creationId xmlns:a16="http://schemas.microsoft.com/office/drawing/2014/main" id="{12C51878-4982-4F3C-9F37-1C683B44476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57640" y="3919707"/>
            <a:ext cx="388156" cy="388156"/>
          </a:xfrm>
          <a:prstGeom prst="rect">
            <a:avLst/>
          </a:prstGeom>
        </p:spPr>
      </p:pic>
      <p:pic>
        <p:nvPicPr>
          <p:cNvPr id="95" name="גרפיקה 94" descr="מסמך">
            <a:extLst>
              <a:ext uri="{FF2B5EF4-FFF2-40B4-BE49-F238E27FC236}">
                <a16:creationId xmlns:a16="http://schemas.microsoft.com/office/drawing/2014/main" id="{22327D48-B9FE-4F59-AF3E-CCDBFEEC6F8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2868" y="3919707"/>
            <a:ext cx="388156" cy="388156"/>
          </a:xfrm>
          <a:prstGeom prst="rect">
            <a:avLst/>
          </a:prstGeom>
        </p:spPr>
      </p:pic>
      <p:pic>
        <p:nvPicPr>
          <p:cNvPr id="96" name="גרפיקה 95" descr="סמן">
            <a:extLst>
              <a:ext uri="{FF2B5EF4-FFF2-40B4-BE49-F238E27FC236}">
                <a16:creationId xmlns:a16="http://schemas.microsoft.com/office/drawing/2014/main" id="{9C9D861D-C586-4825-96C5-4200854370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51499" y="4419289"/>
            <a:ext cx="459528" cy="459528"/>
          </a:xfrm>
          <a:prstGeom prst="rect">
            <a:avLst/>
          </a:prstGeom>
        </p:spPr>
      </p:pic>
      <p:pic>
        <p:nvPicPr>
          <p:cNvPr id="97" name="גרפיקה 96" descr="סמן">
            <a:extLst>
              <a:ext uri="{FF2B5EF4-FFF2-40B4-BE49-F238E27FC236}">
                <a16:creationId xmlns:a16="http://schemas.microsoft.com/office/drawing/2014/main" id="{E2536634-B715-4BD7-A852-B257AD5969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6727" y="4419289"/>
            <a:ext cx="459528" cy="459528"/>
          </a:xfrm>
          <a:prstGeom prst="rect">
            <a:avLst/>
          </a:prstGeom>
        </p:spPr>
      </p:pic>
      <p:pic>
        <p:nvPicPr>
          <p:cNvPr id="98" name="גרפיקה 97" descr="סמן">
            <a:extLst>
              <a:ext uri="{FF2B5EF4-FFF2-40B4-BE49-F238E27FC236}">
                <a16:creationId xmlns:a16="http://schemas.microsoft.com/office/drawing/2014/main" id="{3AAB5BFC-75E0-47A7-B3FA-362ADA043A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21954" y="4419289"/>
            <a:ext cx="459528" cy="459528"/>
          </a:xfrm>
          <a:prstGeom prst="rect">
            <a:avLst/>
          </a:prstGeom>
        </p:spPr>
      </p:pic>
      <p:pic>
        <p:nvPicPr>
          <p:cNvPr id="99" name="גרפיקה 98" descr="סמן">
            <a:extLst>
              <a:ext uri="{FF2B5EF4-FFF2-40B4-BE49-F238E27FC236}">
                <a16:creationId xmlns:a16="http://schemas.microsoft.com/office/drawing/2014/main" id="{EF26C4CE-3DD6-417C-9F5B-CCA8E1FA84E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6397" y="4419289"/>
            <a:ext cx="459528" cy="459528"/>
          </a:xfrm>
          <a:prstGeom prst="rect">
            <a:avLst/>
          </a:prstGeom>
        </p:spPr>
      </p:pic>
      <p:pic>
        <p:nvPicPr>
          <p:cNvPr id="100" name="גרפיקה 99" descr="תג סימן שאלה">
            <a:extLst>
              <a:ext uri="{FF2B5EF4-FFF2-40B4-BE49-F238E27FC236}">
                <a16:creationId xmlns:a16="http://schemas.microsoft.com/office/drawing/2014/main" id="{3D196ECE-F165-4F01-9E54-39875231C0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57640" y="4990243"/>
            <a:ext cx="388156" cy="388156"/>
          </a:xfrm>
          <a:prstGeom prst="rect">
            <a:avLst/>
          </a:prstGeom>
        </p:spPr>
      </p:pic>
      <p:pic>
        <p:nvPicPr>
          <p:cNvPr id="101" name="גרפיקה 100" descr="מסמך">
            <a:extLst>
              <a:ext uri="{FF2B5EF4-FFF2-40B4-BE49-F238E27FC236}">
                <a16:creationId xmlns:a16="http://schemas.microsoft.com/office/drawing/2014/main" id="{8C4AE4E0-5863-45C0-90F6-BD340FE0BF1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6321" y="5324373"/>
            <a:ext cx="388156" cy="388156"/>
          </a:xfrm>
          <a:prstGeom prst="rect">
            <a:avLst/>
          </a:prstGeom>
        </p:spPr>
      </p:pic>
      <p:pic>
        <p:nvPicPr>
          <p:cNvPr id="102" name="גרפיקה 101" descr="סמן">
            <a:extLst>
              <a:ext uri="{FF2B5EF4-FFF2-40B4-BE49-F238E27FC236}">
                <a16:creationId xmlns:a16="http://schemas.microsoft.com/office/drawing/2014/main" id="{95F8A68F-0962-4B9F-AA9E-12ECF6711B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70635" y="5720245"/>
            <a:ext cx="459528" cy="459528"/>
          </a:xfrm>
          <a:prstGeom prst="rect">
            <a:avLst/>
          </a:prstGeom>
        </p:spPr>
      </p:pic>
      <p:pic>
        <p:nvPicPr>
          <p:cNvPr id="103" name="גרפיקה 102" descr="תג סימן שאלה">
            <a:extLst>
              <a:ext uri="{FF2B5EF4-FFF2-40B4-BE49-F238E27FC236}">
                <a16:creationId xmlns:a16="http://schemas.microsoft.com/office/drawing/2014/main" id="{EBF0684E-4B12-4F52-A17D-567C627D92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06321" y="6187489"/>
            <a:ext cx="388156" cy="388156"/>
          </a:xfrm>
          <a:prstGeom prst="rect">
            <a:avLst/>
          </a:prstGeom>
        </p:spPr>
      </p:pic>
      <p:sp>
        <p:nvSpPr>
          <p:cNvPr id="105" name="תיבת טקסט 104">
            <a:extLst>
              <a:ext uri="{FF2B5EF4-FFF2-40B4-BE49-F238E27FC236}">
                <a16:creationId xmlns:a16="http://schemas.microsoft.com/office/drawing/2014/main" id="{CE66A552-9EB2-4A89-8A36-5CAF5343F46B}"/>
              </a:ext>
            </a:extLst>
          </p:cNvPr>
          <p:cNvSpPr txBox="1"/>
          <p:nvPr/>
        </p:nvSpPr>
        <p:spPr>
          <a:xfrm>
            <a:off x="8410119" y="5333785"/>
            <a:ext cx="2624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דוח יועץ</a:t>
            </a:r>
          </a:p>
        </p:txBody>
      </p:sp>
      <p:sp>
        <p:nvSpPr>
          <p:cNvPr id="106" name="תיבת טקסט 105">
            <a:extLst>
              <a:ext uri="{FF2B5EF4-FFF2-40B4-BE49-F238E27FC236}">
                <a16:creationId xmlns:a16="http://schemas.microsoft.com/office/drawing/2014/main" id="{ADCEA5D9-9D5A-4547-8EEB-78E593EF6913}"/>
              </a:ext>
            </a:extLst>
          </p:cNvPr>
          <p:cNvSpPr txBox="1"/>
          <p:nvPr/>
        </p:nvSpPr>
        <p:spPr>
          <a:xfrm>
            <a:off x="8410119" y="5765343"/>
            <a:ext cx="2624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ביקור בשטח</a:t>
            </a:r>
          </a:p>
        </p:txBody>
      </p:sp>
      <p:sp>
        <p:nvSpPr>
          <p:cNvPr id="107" name="תיבת טקסט 106">
            <a:extLst>
              <a:ext uri="{FF2B5EF4-FFF2-40B4-BE49-F238E27FC236}">
                <a16:creationId xmlns:a16="http://schemas.microsoft.com/office/drawing/2014/main" id="{8A94315E-8124-4368-9521-619613CFE499}"/>
              </a:ext>
            </a:extLst>
          </p:cNvPr>
          <p:cNvSpPr txBox="1"/>
          <p:nvPr/>
        </p:nvSpPr>
        <p:spPr>
          <a:xfrm>
            <a:off x="8410119" y="6196901"/>
            <a:ext cx="2624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בכפוף להחלטת הרכז</a:t>
            </a:r>
          </a:p>
        </p:txBody>
      </p:sp>
      <p:sp>
        <p:nvSpPr>
          <p:cNvPr id="111" name="מלבן 110">
            <a:extLst>
              <a:ext uri="{FF2B5EF4-FFF2-40B4-BE49-F238E27FC236}">
                <a16:creationId xmlns:a16="http://schemas.microsoft.com/office/drawing/2014/main" id="{7A22F447-54A0-45DD-98A1-CBE5E622A147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גרפיקה 112" descr="בית">
            <a:extLst>
              <a:ext uri="{FF2B5EF4-FFF2-40B4-BE49-F238E27FC236}">
                <a16:creationId xmlns:a16="http://schemas.microsoft.com/office/drawing/2014/main" id="{499F7E19-1FC2-411A-BA61-3F3377CB5D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4041" y="47108"/>
            <a:ext cx="702277" cy="702277"/>
          </a:xfrm>
          <a:prstGeom prst="rect">
            <a:avLst/>
          </a:prstGeom>
        </p:spPr>
      </p:pic>
      <p:pic>
        <p:nvPicPr>
          <p:cNvPr id="115" name="גרפיקה 114">
            <a:extLst>
              <a:ext uri="{FF2B5EF4-FFF2-40B4-BE49-F238E27FC236}">
                <a16:creationId xmlns:a16="http://schemas.microsoft.com/office/drawing/2014/main" id="{F0090F1F-35EE-4B14-934A-4DC9AF4CA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פריסת תשלומים בפרויקט גדול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9F36651-6649-478C-80EE-1E16362DF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91750"/>
              </p:ext>
            </p:extLst>
          </p:nvPr>
        </p:nvGraphicFramePr>
        <p:xfrm>
          <a:off x="622214" y="1587083"/>
          <a:ext cx="10947571" cy="418379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91117">
                  <a:extLst>
                    <a:ext uri="{9D8B030D-6E8A-4147-A177-3AD203B41FA5}">
                      <a16:colId xmlns:a16="http://schemas.microsoft.com/office/drawing/2014/main" val="4242210955"/>
                    </a:ext>
                  </a:extLst>
                </a:gridCol>
                <a:gridCol w="1628454">
                  <a:extLst>
                    <a:ext uri="{9D8B030D-6E8A-4147-A177-3AD203B41FA5}">
                      <a16:colId xmlns:a16="http://schemas.microsoft.com/office/drawing/2014/main" val="2134848750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val="357961548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804459675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366884983"/>
                    </a:ext>
                  </a:extLst>
                </a:gridCol>
              </a:tblGrid>
              <a:tr h="814105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פריסת התשלומים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משך הזמן המוערך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אבן הדרך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גובה תשלום המוסד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גובה תשלומים מצטבר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78428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אישור פרסום המכרז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47787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בחירת קבלן וצו תחילת עבודות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335031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גמר שלד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83776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גמר טיח וריצוף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075009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גמר מערכות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37425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גמר – מסירה ראשונה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194154"/>
                  </a:ext>
                </a:extLst>
              </a:tr>
              <a:tr h="48138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תשלום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אכלוס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874946"/>
                  </a:ext>
                </a:extLst>
              </a:tr>
            </a:tbl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5C80C8C5-0037-4410-A831-A923FA74909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גרפיקה 4" descr="בית">
            <a:extLst>
              <a:ext uri="{FF2B5EF4-FFF2-40B4-BE49-F238E27FC236}">
                <a16:creationId xmlns:a16="http://schemas.microsoft.com/office/drawing/2014/main" id="{11E9B343-2A9F-4518-A59E-9CDCAC2BAD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4041" y="47108"/>
            <a:ext cx="702277" cy="702277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C21D2469-CAC8-49B6-9CE7-06FC198DC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 descr="תמונה שמכילה אדם, מחשב, אלקטרוניקה, איש&#10;&#10;התיאור נוצר באופן אוטומטי">
            <a:extLst>
              <a:ext uri="{FF2B5EF4-FFF2-40B4-BE49-F238E27FC236}">
                <a16:creationId xmlns:a16="http://schemas.microsoft.com/office/drawing/2014/main" id="{74722F4C-EBED-4D6C-B960-7E7B705D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4" r="12769"/>
          <a:stretch>
            <a:fillRect/>
          </a:stretch>
        </p:blipFill>
        <p:spPr>
          <a:xfrm>
            <a:off x="0" y="0"/>
            <a:ext cx="4401500" cy="6858000"/>
          </a:xfrm>
          <a:custGeom>
            <a:avLst/>
            <a:gdLst>
              <a:gd name="connsiteX0" fmla="*/ 0 w 4401500"/>
              <a:gd name="connsiteY0" fmla="*/ 0 h 6858000"/>
              <a:gd name="connsiteX1" fmla="*/ 4401500 w 4401500"/>
              <a:gd name="connsiteY1" fmla="*/ 0 h 6858000"/>
              <a:gd name="connsiteX2" fmla="*/ 3312851 w 4401500"/>
              <a:gd name="connsiteY2" fmla="*/ 6858000 h 6858000"/>
              <a:gd name="connsiteX3" fmla="*/ 2046514 w 4401500"/>
              <a:gd name="connsiteY3" fmla="*/ 6858000 h 6858000"/>
              <a:gd name="connsiteX4" fmla="*/ 0 w 44015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500" h="6858000">
                <a:moveTo>
                  <a:pt x="0" y="0"/>
                </a:moveTo>
                <a:lnTo>
                  <a:pt x="4401500" y="0"/>
                </a:lnTo>
                <a:lnTo>
                  <a:pt x="3312851" y="6858000"/>
                </a:lnTo>
                <a:lnTo>
                  <a:pt x="204651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66CFAC49-347E-4905-B7FF-1E0072E8C928}"/>
              </a:ext>
            </a:extLst>
          </p:cNvPr>
          <p:cNvCxnSpPr>
            <a:cxnSpLocks/>
            <a:stCxn id="30" idx="1"/>
            <a:endCxn id="30" idx="2"/>
          </p:cNvCxnSpPr>
          <p:nvPr/>
        </p:nvCxnSpPr>
        <p:spPr>
          <a:xfrm flipH="1">
            <a:off x="3312851" y="0"/>
            <a:ext cx="1088649" cy="6858000"/>
          </a:xfrm>
          <a:prstGeom prst="line">
            <a:avLst/>
          </a:prstGeom>
          <a:ln w="57150">
            <a:solidFill>
              <a:srgbClr val="0071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דוחות יועצים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</a:t>
            </a:r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עקרונות עבודה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FD2C3DA-435E-4D67-84FB-6E7CF85CD7D4}"/>
              </a:ext>
            </a:extLst>
          </p:cNvPr>
          <p:cNvSpPr txBox="1"/>
          <p:nvPr/>
        </p:nvSpPr>
        <p:spPr>
          <a:xfrm>
            <a:off x="509336" y="1590294"/>
            <a:ext cx="11111163" cy="4443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66CCFF"/>
              </a:buClr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דוחות היועצים מאפשרים מעקב וסנכרון אחר התקדמות הפרויקטים,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ומהווים אישור תקף להעברת התשלומים לגוף</a:t>
            </a:r>
          </a:p>
          <a:p>
            <a:pPr>
              <a:lnSpc>
                <a:spcPct val="200000"/>
              </a:lnSpc>
              <a:buClr>
                <a:srgbClr val="66CCFF"/>
              </a:buClr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lnSpc>
                <a:spcPct val="200000"/>
              </a:lnSpc>
              <a:buClr>
                <a:srgbClr val="66CCFF"/>
              </a:buClr>
            </a:pPr>
            <a:r>
              <a:rPr lang="he-IL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בקרה ע"י יועץ תבוצע: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לפחות אחת ל-6 חודשים / באבן דרך (המוקדם מבניהם) </a:t>
            </a:r>
          </a:p>
          <a:p>
            <a:pPr marL="342900" indent="-34290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כל בקרה תתועד בדוח סטטוס פרויקט</a:t>
            </a:r>
          </a:p>
          <a:p>
            <a:pPr marL="342900" indent="-34290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דוחות היועצים יוגשו וידווחו על פורמט טפסי הקרנות</a:t>
            </a:r>
          </a:p>
          <a:p>
            <a:pPr marL="342900" indent="-342900">
              <a:lnSpc>
                <a:spcPct val="200000"/>
              </a:lnSpc>
              <a:buClr>
                <a:srgbClr val="66CCFF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יועץ יכול להוסיף לוגו /מסמכים נוספים למסמך של הקרנות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AC3642D-3EA4-4032-AB09-43E348B0A23D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 descr="בית">
            <a:extLst>
              <a:ext uri="{FF2B5EF4-FFF2-40B4-BE49-F238E27FC236}">
                <a16:creationId xmlns:a16="http://schemas.microsoft.com/office/drawing/2014/main" id="{CB1E513D-E612-4E0F-8DA3-32663C01B4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4041" y="47108"/>
            <a:ext cx="702277" cy="702277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1D012D9-5ECB-4775-B196-BE17CE5BE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5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367712-EC2E-48A9-A552-C47CBDC4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82682"/>
              </p:ext>
            </p:extLst>
          </p:nvPr>
        </p:nvGraphicFramePr>
        <p:xfrm>
          <a:off x="622214" y="1587083"/>
          <a:ext cx="10947571" cy="41837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269065">
                  <a:extLst>
                    <a:ext uri="{9D8B030D-6E8A-4147-A177-3AD203B41FA5}">
                      <a16:colId xmlns:a16="http://schemas.microsoft.com/office/drawing/2014/main" val="4242210955"/>
                    </a:ext>
                  </a:extLst>
                </a:gridCol>
                <a:gridCol w="7678506">
                  <a:extLst>
                    <a:ext uri="{9D8B030D-6E8A-4147-A177-3AD203B41FA5}">
                      <a16:colId xmlns:a16="http://schemas.microsoft.com/office/drawing/2014/main" val="3579615483"/>
                    </a:ext>
                  </a:extLst>
                </a:gridCol>
              </a:tblGrid>
              <a:tr h="657637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שם הדוח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מטרה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78428"/>
                  </a:ext>
                </a:extLst>
              </a:tr>
              <a:tr h="717059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הכנה לועדה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מתן חוו"ד מקצועית לבחינת הפרויקט, התכנון והאומדן שהוגש בבקשה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47787"/>
                  </a:ext>
                </a:extLst>
              </a:tr>
              <a:tr h="102437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הכנה להסכם</a:t>
                      </a:r>
                      <a:endParaRPr lang="he-IL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השוואה בין אומדן ראשוני לאומדן המפורט </a:t>
                      </a:r>
                      <a:r>
                        <a:rPr 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/>
                      </a:r>
                      <a:br>
                        <a:rPr 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</a:br>
                      <a:r>
                        <a:rPr lang="he-IL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ובחינת שינויים וחריגות</a:t>
                      </a:r>
                    </a:p>
                    <a:p>
                      <a:pPr algn="r" rtl="1"/>
                      <a:r>
                        <a:rPr lang="he-IL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* הדרישה לדוח זה בהתאם להחלטת הרכז</a:t>
                      </a:r>
                      <a:endParaRPr lang="he-IL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335031"/>
                  </a:ext>
                </a:extLst>
              </a:tr>
              <a:tr h="717059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בדיקת מכרז קבלן לפני פרסום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בדיקת תקינות תוכן המכרז לפני פרסומו, והתאמתו לתכנית המקורית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83776"/>
                  </a:ext>
                </a:extLst>
              </a:tr>
              <a:tr h="657917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דוח סטטוס פרויקט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דיווח על סטטוס ההתקדמות בפרויקט – תכנון מול ביצוע:</a:t>
                      </a:r>
                      <a: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/>
                      </a:r>
                      <a:b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</a:br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התקדמות ואיכות הבניה, עמידה בלו"ז, ותקציב הפרויקט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075009"/>
                  </a:ext>
                </a:extLst>
              </a:tr>
              <a:tr h="40974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דוח סגירת פרויקט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תיעוד הפרויקט והאופן שבו הסתיים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194154"/>
                  </a:ext>
                </a:extLst>
              </a:tr>
            </a:tbl>
          </a:graphicData>
        </a:graphic>
      </p:graphicFrame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F287C9B-2490-4B8E-AAA4-6957B9335732}"/>
              </a:ext>
            </a:extLst>
          </p:cNvPr>
          <p:cNvSpPr txBox="1"/>
          <p:nvPr/>
        </p:nvSpPr>
        <p:spPr>
          <a:xfrm>
            <a:off x="415090" y="447228"/>
            <a:ext cx="11205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דוחות יועצים בתהליך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07C34C95-D32B-4AF9-BB59-FC5342437934}"/>
              </a:ext>
            </a:extLst>
          </p:cNvPr>
          <p:cNvCxnSpPr/>
          <p:nvPr/>
        </p:nvCxnSpPr>
        <p:spPr>
          <a:xfrm flipH="1">
            <a:off x="415090" y="1167063"/>
            <a:ext cx="111111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458ACEA8-75C8-4838-9BB2-B9458819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180" y="6107451"/>
            <a:ext cx="731721" cy="606641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3A9F250A-0A62-4C8F-8E96-D0AF12BC4CEF}"/>
              </a:ext>
            </a:extLst>
          </p:cNvPr>
          <p:cNvSpPr/>
          <p:nvPr/>
        </p:nvSpPr>
        <p:spPr>
          <a:xfrm>
            <a:off x="415090" y="0"/>
            <a:ext cx="880180" cy="880180"/>
          </a:xfrm>
          <a:prstGeom prst="rect">
            <a:avLst/>
          </a:prstGeom>
          <a:gradFill>
            <a:gsLst>
              <a:gs pos="0">
                <a:srgbClr val="66CCFF"/>
              </a:gs>
              <a:gs pos="76000">
                <a:srgbClr val="007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גרפיקה 5" descr="בית">
            <a:extLst>
              <a:ext uri="{FF2B5EF4-FFF2-40B4-BE49-F238E27FC236}">
                <a16:creationId xmlns:a16="http://schemas.microsoft.com/office/drawing/2014/main" id="{33867FDD-035C-4946-B4EE-9C6A4C9B5C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4041" y="47108"/>
            <a:ext cx="702277" cy="7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478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4AB8C030EF26249A42AF0A6132413FA" ma:contentTypeVersion="1" ma:contentTypeDescription="צור מסמך חדש." ma:contentTypeScope="" ma:versionID="d58c46a493920491980a80515420f2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f7d7a86e7363298d0c932a85d8f4a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8377E0-F7C9-48C4-BF85-2F6B3761A932}"/>
</file>

<file path=customXml/itemProps2.xml><?xml version="1.0" encoding="utf-8"?>
<ds:datastoreItem xmlns:ds="http://schemas.openxmlformats.org/officeDocument/2006/customXml" ds:itemID="{331FE705-FF7E-4D87-A9B3-A313E59FB900}"/>
</file>

<file path=customXml/itemProps3.xml><?xml version="1.0" encoding="utf-8"?>
<ds:datastoreItem xmlns:ds="http://schemas.openxmlformats.org/officeDocument/2006/customXml" ds:itemID="{D84ECF91-DC27-4E88-B0C9-6DE1860FCB2B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352</Words>
  <Application>Microsoft Office PowerPoint</Application>
  <PresentationFormat>מסך רחב</PresentationFormat>
  <Paragraphs>124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Gisha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 Meinrath</dc:creator>
  <cp:lastModifiedBy>הילה ידיד-ברזילי</cp:lastModifiedBy>
  <cp:revision>11</cp:revision>
  <dcterms:created xsi:type="dcterms:W3CDTF">2020-07-20T05:11:37Z</dcterms:created>
  <dcterms:modified xsi:type="dcterms:W3CDTF">2020-09-16T05:24:40Z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0x010100D4AB8C030EF26249A42AF0A6132413FA</vt:lpwstr>
  </property>
  <property fmtid="{D5CDD505-2E9C-101B-9397-08002B2CF9AE}" pid="3" name="Order">
    <vt:r8>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